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12.xml" ContentType="application/vnd.openxmlformats-officedocument.presentationml.notesSlide+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chart1.xml" ContentType="application/vnd.openxmlformats-officedocument.drawingml.chart+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21.jpeg" ContentType="image/jpeg"/>
  <Override PartName="/ppt/media/image20.jpeg" ContentType="image/jpeg"/>
  <Override PartName="/ppt/media/image19.jpeg" ContentType="image/jpeg"/>
  <Override PartName="/ppt/media/image18.jpeg" ContentType="image/jpeg"/>
  <Override PartName="/ppt/media/image3.png" ContentType="image/png"/>
  <Override PartName="/ppt/media/image17.jpeg" ContentType="image/jpeg"/>
  <Override PartName="/ppt/media/image16.jpeg" ContentType="image/jpeg"/>
  <Override PartName="/ppt/media/image15.jpeg" ContentType="image/jpeg"/>
  <Override PartName="/ppt/media/image12.jpeg" ContentType="image/jpeg"/>
  <Override PartName="/ppt/media/image9.jpeg" ContentType="image/jpeg"/>
  <Override PartName="/ppt/media/image11.jpeg" ContentType="image/jpeg"/>
  <Override PartName="/ppt/media/image5.png" ContentType="image/png"/>
  <Override PartName="/ppt/media/image8.jpeg" ContentType="image/jpeg"/>
  <Override PartName="/ppt/media/image10.jpeg" ContentType="image/jpeg"/>
  <Override PartName="/ppt/media/image7.jpeg" ContentType="image/jpeg"/>
  <Override PartName="/ppt/media/image6.jpeg" ContentType="image/jpeg"/>
  <Override PartName="/ppt/media/image14.jpeg" ContentType="image/jpeg"/>
  <Override PartName="/ppt/media/image4.png" ContentType="image/png"/>
  <Override PartName="/ppt/media/image13.jpeg" ContentType="image/jpe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801600" cy="9601200"/>
  <p:notesSz cx="7053262" cy="93091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b="1">
                <a:solidFill>
                  <a:srgbClr val="000000"/>
                </a:solidFill>
                <a:latin typeface="Constantia"/>
                <a:ea typeface="DejaVu Sans"/>
              </a:rPr>
              <a:t>Хэрэгжилтийн дүн, % </a:t>
            </a:r>
          </a:p>
        </c:rich>
      </c:tx>
      <c:layout/>
    </c:title>
    <c:view3D>
      <c:rotX val="17"/>
      <c:rotY val="18"/>
      <c:rAngAx val="1"/>
      <c:perspective val="30"/>
    </c:view3D>
    <c:floor>
      <c:spPr>
        <a:noFill/>
        <a:ln w="9360">
          <a:solidFill>
            <a:srgbClr val="666666"/>
          </a:solidFill>
          <a:round/>
        </a:ln>
      </c:spPr>
    </c:floor>
    <c:backWall>
      <c:spPr>
        <a:noFill/>
        <a:ln w="9360">
          <a:solidFill>
            <a:srgbClr val="666666"/>
          </a:solidFill>
          <a:round/>
        </a:ln>
      </c:spPr>
    </c:backWall>
    <c:plotArea>
      <c:layout/>
      <c:bar3DChart>
        <c:barDir val="col"/>
        <c:grouping val="clustered"/>
        <c:ser>
          <c:idx val="0"/>
          <c:order val="0"/>
          <c:tx>
            <c:strRef>
              <c:f>label 0</c:f>
              <c:strCache>
                <c:ptCount val="1"/>
                <c:pt idx="0">
                  <c:v>Хэрэгжилтийн дүн, % </c:v>
                </c:pt>
              </c:strCache>
            </c:strRef>
          </c:tx>
          <c:spPr>
            <a:solidFill>
              <a:srgbClr val="0f6fc6"/>
            </a:solidFill>
            <a:ln>
              <a:noFill/>
            </a:ln>
          </c:spPr>
          <c:cat>
            <c:strRef>
              <c:f>categories</c:f>
              <c:strCache>
                <c:ptCount val="7"/>
                <c:pt idx="0">
                  <c:v>Зорилт 1 </c:v>
                </c:pt>
                <c:pt idx="1">
                  <c:v>Зорилт 2 </c:v>
                </c:pt>
                <c:pt idx="2">
                  <c:v>Зорилт 3 </c:v>
                </c:pt>
                <c:pt idx="3">
                  <c:v>Зорилт 4 </c:v>
                </c:pt>
                <c:pt idx="4">
                  <c:v>Зорилт 5 </c:v>
                </c:pt>
                <c:pt idx="5">
                  <c:v>Зорилт 6 </c:v>
                </c:pt>
                <c:pt idx="6">
                  <c:v>2014 онд </c:v>
                </c:pt>
              </c:strCache>
            </c:strRef>
          </c:cat>
          <c:val>
            <c:numRef>
              <c:f>0</c:f>
              <c:numCache>
                <c:formatCode>General</c:formatCode>
                <c:ptCount val="7"/>
                <c:pt idx="0">
                  <c:v>70</c:v>
                </c:pt>
                <c:pt idx="1">
                  <c:v>40</c:v>
                </c:pt>
                <c:pt idx="2">
                  <c:v>30</c:v>
                </c:pt>
                <c:pt idx="3">
                  <c:v>60</c:v>
                </c:pt>
                <c:pt idx="4">
                  <c:v>70</c:v>
                </c:pt>
                <c:pt idx="5">
                  <c:v>50</c:v>
                </c:pt>
                <c:pt idx="6">
                  <c:v>53.3</c:v>
                </c:pt>
              </c:numCache>
            </c:numRef>
          </c:val>
        </c:ser>
        <c:gapWidth val="150"/>
        <c:shape val="box"/>
        <c:axId val="83970595"/>
        <c:axId val="3578144"/>
        <c:axId val="0"/>
      </c:bar3DChart>
      <c:catAx>
        <c:axId val="83970595"/>
        <c:scaling>
          <c:orientation val="minMax"/>
        </c:scaling>
        <c:delete val="0"/>
        <c:axPos val="b"/>
        <c:majorTickMark val="out"/>
        <c:minorTickMark val="none"/>
        <c:tickLblPos val="nextTo"/>
        <c:spPr>
          <a:ln w="9360">
            <a:solidFill>
              <a:srgbClr val="666666"/>
            </a:solidFill>
            <a:round/>
          </a:ln>
        </c:spPr>
        <c:crossAx val="3578144"/>
        <c:crosses val="autoZero"/>
        <c:auto val="1"/>
        <c:lblAlgn val="ctr"/>
        <c:lblOffset val="100"/>
      </c:catAx>
      <c:valAx>
        <c:axId val="3578144"/>
        <c:scaling>
          <c:orientation val="minMax"/>
        </c:scaling>
        <c:delete val="0"/>
        <c:axPos val="l"/>
        <c:majorGridlines>
          <c:spPr>
            <a:ln w="9360">
              <a:solidFill>
                <a:srgbClr val="666666"/>
              </a:solidFill>
              <a:round/>
            </a:ln>
          </c:spPr>
        </c:majorGridlines>
        <c:majorTickMark val="out"/>
        <c:minorTickMark val="none"/>
        <c:tickLblPos val="nextTo"/>
        <c:spPr>
          <a:ln w="9360">
            <a:solidFill>
              <a:srgbClr val="666666"/>
            </a:solidFill>
            <a:round/>
          </a:ln>
        </c:spPr>
        <c:crossAx val="83970595"/>
        <c:crossesAt val="0"/>
      </c:valAx>
      <c:spPr>
        <a:noFill/>
        <a:ln w="9360">
          <a:solidFill>
            <a:srgbClr val="666666"/>
          </a:solidFill>
          <a:round/>
        </a:ln>
      </c:spPr>
    </c:plotArea>
    <c:legend>
      <c:legendPos val="r"/>
      <c:overlay val="0"/>
      <c:spPr>
        <a:noFill/>
        <a:ln>
          <a:noFill/>
        </a:ln>
      </c:spPr>
    </c:legend>
    <c:plotVisOnly val="1"/>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label 0</c:f>
              <c:strCache>
                <c:ptCount val="1"/>
                <c:pt idx="0">
                  <c:v>Төлөвлөсөн хэрэгжилтийн дүн, %</c:v>
                </c:pt>
              </c:strCache>
            </c:strRef>
          </c:tx>
          <c:spPr>
            <a:solidFill>
              <a:srgbClr val="f6862a"/>
            </a:solidFill>
            <a:ln>
              <a:noFill/>
            </a:ln>
          </c:spPr>
          <c:cat>
            <c:strRef>
              <c:f>categories</c:f>
              <c:strCache>
                <c:ptCount val="5"/>
                <c:pt idx="0">
                  <c:v>2011 онд</c:v>
                </c:pt>
                <c:pt idx="1">
                  <c:v>2012 онд</c:v>
                </c:pt>
                <c:pt idx="2">
                  <c:v>2013 онд </c:v>
                </c:pt>
                <c:pt idx="3">
                  <c:v>2014 онд</c:v>
                </c:pt>
                <c:pt idx="4">
                  <c:v>2015 онд</c:v>
                </c:pt>
              </c:strCache>
            </c:strRef>
          </c:cat>
          <c:val>
            <c:numRef>
              <c:f>0</c:f>
              <c:numCache>
                <c:formatCode>General</c:formatCode>
                <c:ptCount val="5"/>
                <c:pt idx="0">
                  <c:v>12.1</c:v>
                </c:pt>
                <c:pt idx="1">
                  <c:v>26.6</c:v>
                </c:pt>
                <c:pt idx="2">
                  <c:v>40.8</c:v>
                </c:pt>
                <c:pt idx="3">
                  <c:v>55</c:v>
                </c:pt>
                <c:pt idx="4">
                  <c:v>68</c:v>
                </c:pt>
              </c:numCache>
            </c:numRef>
          </c:val>
        </c:ser>
        <c:ser>
          <c:idx val="1"/>
          <c:order val="1"/>
          <c:tx>
            <c:strRef>
              <c:f>label 1</c:f>
              <c:strCache>
                <c:ptCount val="1"/>
                <c:pt idx="0">
                  <c:v>Хяналт-шинжилгээний дүн, %</c:v>
                </c:pt>
              </c:strCache>
            </c:strRef>
          </c:tx>
          <c:spPr>
            <a:solidFill>
              <a:srgbClr val="ff0000"/>
            </a:solidFill>
            <a:ln>
              <a:noFill/>
            </a:ln>
          </c:spPr>
          <c:cat>
            <c:strRef>
              <c:f>categories</c:f>
              <c:strCache>
                <c:ptCount val="5"/>
                <c:pt idx="0">
                  <c:v>2011 онд</c:v>
                </c:pt>
                <c:pt idx="1">
                  <c:v>2012 онд</c:v>
                </c:pt>
                <c:pt idx="2">
                  <c:v>2013 онд </c:v>
                </c:pt>
                <c:pt idx="3">
                  <c:v>2014 онд</c:v>
                </c:pt>
                <c:pt idx="4">
                  <c:v>2015 онд</c:v>
                </c:pt>
              </c:strCache>
            </c:strRef>
          </c:cat>
          <c:val>
            <c:numRef>
              <c:f>1</c:f>
              <c:numCache>
                <c:formatCode>General</c:formatCode>
                <c:ptCount val="5"/>
                <c:pt idx="0">
                  <c:v>9</c:v>
                </c:pt>
                <c:pt idx="1">
                  <c:v>16.5</c:v>
                </c:pt>
                <c:pt idx="2">
                  <c:v>22.3</c:v>
                </c:pt>
                <c:pt idx="3">
                  <c:v/>
                </c:pt>
                <c:pt idx="4">
                  <c:v/>
                </c:pt>
              </c:numCache>
            </c:numRef>
          </c:val>
        </c:ser>
        <c:gapWidth val="150"/>
        <c:axId val="93990678"/>
        <c:axId val="2124268"/>
      </c:barChart>
      <c:catAx>
        <c:axId val="93990678"/>
        <c:scaling>
          <c:orientation val="minMax"/>
        </c:scaling>
        <c:delete val="0"/>
        <c:axPos val="b"/>
        <c:majorTickMark val="out"/>
        <c:minorTickMark val="none"/>
        <c:tickLblPos val="nextTo"/>
        <c:spPr>
          <a:ln w="9360">
            <a:solidFill>
              <a:srgbClr val="666666"/>
            </a:solidFill>
            <a:round/>
          </a:ln>
        </c:spPr>
        <c:crossAx val="2124268"/>
        <c:crosses val="autoZero"/>
        <c:auto val="1"/>
        <c:lblAlgn val="ctr"/>
        <c:lblOffset val="100"/>
      </c:catAx>
      <c:valAx>
        <c:axId val="2124268"/>
        <c:scaling>
          <c:orientation val="minMax"/>
        </c:scaling>
        <c:delete val="0"/>
        <c:axPos val="l"/>
        <c:majorGridlines>
          <c:spPr>
            <a:ln w="9360">
              <a:solidFill>
                <a:srgbClr val="666666"/>
              </a:solidFill>
              <a:round/>
            </a:ln>
          </c:spPr>
        </c:majorGridlines>
        <c:majorTickMark val="out"/>
        <c:minorTickMark val="none"/>
        <c:tickLblPos val="nextTo"/>
        <c:spPr>
          <a:ln w="9360">
            <a:solidFill>
              <a:srgbClr val="666666"/>
            </a:solidFill>
            <a:round/>
          </a:ln>
        </c:spPr>
        <c:crossAx val="93990678"/>
        <c:crossesAt val="0"/>
      </c:valAx>
      <c:spPr>
        <a:solidFill>
          <a:srgbClr val="ffffff"/>
        </a:solidFill>
        <a:ln>
          <a:noFill/>
        </a:ln>
      </c:spPr>
    </c:plotArea>
    <c:legend>
      <c:legendPos val="r"/>
      <c:overlay val="0"/>
      <c:spPr>
        <a:noFill/>
        <a:ln>
          <a:noFill/>
        </a:ln>
      </c:spPr>
    </c:legend>
    <c:plotVisOnly val="1"/>
  </c:chart>
  <c:spPr>
    <a:noFill/>
    <a:ln>
      <a:noFill/>
    </a:ln>
  </c:spPr>
</c:chartSpace>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PlaceHolder 1"/>
          <p:cNvSpPr>
            <a:spLocks noGrp="1"/>
          </p:cNvSpPr>
          <p:nvPr>
            <p:ph type="body"/>
          </p:nvPr>
        </p:nvSpPr>
        <p:spPr>
          <a:xfrm>
            <a:off x="777240" y="4777560"/>
            <a:ext cx="6217560" cy="4525920"/>
          </a:xfrm>
          <a:prstGeom prst="rect">
            <a:avLst/>
          </a:prstGeom>
        </p:spPr>
        <p:txBody>
          <a:bodyPr lIns="0" rIns="0" tIns="0" bIns="0"/>
          <a:p>
            <a:r>
              <a:rPr lang="en-US" sz="2000">
                <a:latin typeface="Arial"/>
              </a:rPr>
              <a:t>Click to edit the notes format</a:t>
            </a:r>
            <a:endParaRPr/>
          </a:p>
        </p:txBody>
      </p:sp>
      <p:sp>
        <p:nvSpPr>
          <p:cNvPr id="81" name="PlaceHolder 2"/>
          <p:cNvSpPr>
            <a:spLocks noGrp="1"/>
          </p:cNvSpPr>
          <p:nvPr>
            <p:ph type="hdr"/>
          </p:nvPr>
        </p:nvSpPr>
        <p:spPr>
          <a:xfrm>
            <a:off x="0" y="0"/>
            <a:ext cx="3372840" cy="502560"/>
          </a:xfrm>
          <a:prstGeom prst="rect">
            <a:avLst/>
          </a:prstGeom>
        </p:spPr>
        <p:txBody>
          <a:bodyPr lIns="0" rIns="0" tIns="0" bIns="0"/>
          <a:p>
            <a:r>
              <a:rPr lang="en-US" sz="1400">
                <a:latin typeface="Times New Roman"/>
              </a:rPr>
              <a:t>&lt;header&gt;</a:t>
            </a:r>
            <a:endParaRPr/>
          </a:p>
        </p:txBody>
      </p:sp>
      <p:sp>
        <p:nvSpPr>
          <p:cNvPr id="82" name="PlaceHolder 3"/>
          <p:cNvSpPr>
            <a:spLocks noGrp="1"/>
          </p:cNvSpPr>
          <p:nvPr>
            <p:ph type="dt"/>
          </p:nvPr>
        </p:nvSpPr>
        <p:spPr>
          <a:xfrm>
            <a:off x="4399200" y="0"/>
            <a:ext cx="3372840" cy="502560"/>
          </a:xfrm>
          <a:prstGeom prst="rect">
            <a:avLst/>
          </a:prstGeom>
        </p:spPr>
        <p:txBody>
          <a:bodyPr lIns="0" rIns="0" tIns="0" bIns="0"/>
          <a:p>
            <a:pPr algn="r"/>
            <a:r>
              <a:rPr lang="en-US" sz="1400">
                <a:latin typeface="Times New Roman"/>
              </a:rPr>
              <a:t>&lt;date/time&gt;</a:t>
            </a:r>
            <a:endParaRPr/>
          </a:p>
        </p:txBody>
      </p:sp>
      <p:sp>
        <p:nvSpPr>
          <p:cNvPr id="83" name="PlaceHolder 4"/>
          <p:cNvSpPr>
            <a:spLocks noGrp="1"/>
          </p:cNvSpPr>
          <p:nvPr>
            <p:ph type="ftr"/>
          </p:nvPr>
        </p:nvSpPr>
        <p:spPr>
          <a:xfrm>
            <a:off x="0" y="9555480"/>
            <a:ext cx="3372840" cy="502560"/>
          </a:xfrm>
          <a:prstGeom prst="rect">
            <a:avLst/>
          </a:prstGeom>
        </p:spPr>
        <p:txBody>
          <a:bodyPr lIns="0" rIns="0" tIns="0" bIns="0" anchor="b"/>
          <a:p>
            <a:r>
              <a:rPr lang="en-US" sz="1400">
                <a:latin typeface="Times New Roman"/>
              </a:rPr>
              <a:t>&lt;footer&gt;</a:t>
            </a:r>
            <a:endParaRPr/>
          </a:p>
        </p:txBody>
      </p:sp>
      <p:sp>
        <p:nvSpPr>
          <p:cNvPr id="84" name="PlaceHolder 5"/>
          <p:cNvSpPr>
            <a:spLocks noGrp="1"/>
          </p:cNvSpPr>
          <p:nvPr>
            <p:ph type="sldNum"/>
          </p:nvPr>
        </p:nvSpPr>
        <p:spPr>
          <a:xfrm>
            <a:off x="4399200" y="9555480"/>
            <a:ext cx="3372840" cy="502560"/>
          </a:xfrm>
          <a:prstGeom prst="rect">
            <a:avLst/>
          </a:prstGeom>
        </p:spPr>
        <p:txBody>
          <a:bodyPr lIns="0" rIns="0" tIns="0" bIns="0" anchor="b"/>
          <a:p>
            <a:pPr algn="r"/>
            <a:fld id="{F74471F4-5EAF-4737-878B-192BE9A7AE65}"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PlaceHolder 1"/>
          <p:cNvSpPr>
            <a:spLocks noGrp="1"/>
          </p:cNvSpPr>
          <p:nvPr>
            <p:ph type="body"/>
          </p:nvPr>
        </p:nvSpPr>
        <p:spPr>
          <a:xfrm>
            <a:off x="705240" y="4421880"/>
            <a:ext cx="5641920" cy="4188240"/>
          </a:xfrm>
          <a:prstGeom prst="rect">
            <a:avLst/>
          </a:prstGeom>
        </p:spPr>
        <p:txBody>
          <a:bodyPr lIns="0" rIns="0" tIns="0" bIns="0"/>
          <a:p>
            <a:endParaRPr/>
          </a:p>
        </p:txBody>
      </p:sp>
      <p:sp>
        <p:nvSpPr>
          <p:cNvPr id="145" name="CustomShape 2"/>
          <p:cNvSpPr/>
          <p:nvPr/>
        </p:nvSpPr>
        <p:spPr>
          <a:xfrm>
            <a:off x="3995640" y="8841600"/>
            <a:ext cx="3055680" cy="464760"/>
          </a:xfrm>
          <a:prstGeom prst="rect">
            <a:avLst/>
          </a:prstGeom>
          <a:noFill/>
          <a:ln>
            <a:noFill/>
          </a:ln>
        </p:spPr>
        <p:txBody>
          <a:bodyPr lIns="90000" rIns="90000" tIns="45000" bIns="45000" anchor="b"/>
          <a:p>
            <a:pPr algn="r">
              <a:lnSpc>
                <a:spcPct val="100000"/>
              </a:lnSpc>
            </a:pPr>
            <a:fld id="{C50BA153-6C23-49D2-AB7F-09D7DE750EE5}" type="slidenum">
              <a:rPr lang="en-US" sz="1200">
                <a:solidFill>
                  <a:srgbClr val="000000"/>
                </a:solidFill>
                <a:latin typeface="Arial"/>
                <a:ea typeface="+mn-ea"/>
              </a:rPr>
              <a:t>&lt;number&gt;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PlaceHolder 1"/>
          <p:cNvSpPr>
            <a:spLocks noGrp="1"/>
          </p:cNvSpPr>
          <p:nvPr>
            <p:ph type="body"/>
          </p:nvPr>
        </p:nvSpPr>
        <p:spPr>
          <a:xfrm>
            <a:off x="705240" y="4421880"/>
            <a:ext cx="5641920" cy="4188240"/>
          </a:xfrm>
          <a:prstGeom prst="rect">
            <a:avLst/>
          </a:prstGeom>
        </p:spPr>
        <p:txBody>
          <a:bodyPr lIns="0" rIns="0" tIns="0" bIns="0"/>
          <a:p>
            <a:endParaRPr/>
          </a:p>
        </p:txBody>
      </p:sp>
      <p:sp>
        <p:nvSpPr>
          <p:cNvPr id="147" name="CustomShape 2"/>
          <p:cNvSpPr/>
          <p:nvPr/>
        </p:nvSpPr>
        <p:spPr>
          <a:xfrm>
            <a:off x="3995640" y="8841600"/>
            <a:ext cx="3055680" cy="464760"/>
          </a:xfrm>
          <a:prstGeom prst="rect">
            <a:avLst/>
          </a:prstGeom>
          <a:noFill/>
          <a:ln>
            <a:noFill/>
          </a:ln>
        </p:spPr>
        <p:txBody>
          <a:bodyPr lIns="90000" rIns="90000" tIns="45000" bIns="45000" anchor="b"/>
          <a:p>
            <a:pPr algn="r">
              <a:lnSpc>
                <a:spcPct val="100000"/>
              </a:lnSpc>
            </a:pPr>
            <a:fld id="{C1825BCD-9A7A-4731-9563-C687753FD5B0}" type="slidenum">
              <a:rPr lang="en-US" sz="1200">
                <a:solidFill>
                  <a:srgbClr val="000000"/>
                </a:solidFill>
                <a:latin typeface="Arial"/>
                <a:ea typeface="+mn-ea"/>
              </a:rPr>
              <a:t>&lt;number&gt;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705240" y="4421880"/>
            <a:ext cx="5641920" cy="4188240"/>
          </a:xfrm>
          <a:prstGeom prst="rect">
            <a:avLst/>
          </a:prstGeom>
        </p:spPr>
        <p:txBody>
          <a:bodyPr lIns="0" rIns="0" tIns="0" bIns="0"/>
          <a:p>
            <a:endParaRPr/>
          </a:p>
        </p:txBody>
      </p:sp>
      <p:sp>
        <p:nvSpPr>
          <p:cNvPr id="149" name="CustomShape 2"/>
          <p:cNvSpPr/>
          <p:nvPr/>
        </p:nvSpPr>
        <p:spPr>
          <a:xfrm>
            <a:off x="3995640" y="8841600"/>
            <a:ext cx="3055680" cy="464760"/>
          </a:xfrm>
          <a:prstGeom prst="rect">
            <a:avLst/>
          </a:prstGeom>
          <a:noFill/>
          <a:ln>
            <a:noFill/>
          </a:ln>
        </p:spPr>
        <p:txBody>
          <a:bodyPr lIns="90000" rIns="90000" tIns="45000" bIns="45000" anchor="b"/>
          <a:p>
            <a:pPr algn="r">
              <a:lnSpc>
                <a:spcPct val="100000"/>
              </a:lnSpc>
            </a:pPr>
            <a:fld id="{28F855D1-E7F1-4F3D-83C6-3D327BE7DE6E}" type="slidenum">
              <a:rPr lang="en-US" sz="1200">
                <a:solidFill>
                  <a:srgbClr val="000000"/>
                </a:solidFill>
                <a:latin typeface="Arial"/>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28" name="PlaceHolder 2"/>
          <p:cNvSpPr>
            <a:spLocks noGrp="1"/>
          </p:cNvSpPr>
          <p:nvPr>
            <p:ph type="body"/>
          </p:nvPr>
        </p:nvSpPr>
        <p:spPr>
          <a:xfrm>
            <a:off x="640080" y="2246400"/>
            <a:ext cx="11521080" cy="2655720"/>
          </a:xfrm>
          <a:prstGeom prst="rect">
            <a:avLst/>
          </a:prstGeom>
        </p:spPr>
        <p:txBody>
          <a:bodyPr lIns="0" rIns="0" tIns="0" bIns="0"/>
          <a:p>
            <a:endParaRPr/>
          </a:p>
        </p:txBody>
      </p:sp>
      <p:sp>
        <p:nvSpPr>
          <p:cNvPr id="29" name="PlaceHolder 3"/>
          <p:cNvSpPr>
            <a:spLocks noGrp="1"/>
          </p:cNvSpPr>
          <p:nvPr>
            <p:ph type="body"/>
          </p:nvPr>
        </p:nvSpPr>
        <p:spPr>
          <a:xfrm>
            <a:off x="640080" y="5154840"/>
            <a:ext cx="11521080" cy="26557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31" name="PlaceHolder 2"/>
          <p:cNvSpPr>
            <a:spLocks noGrp="1"/>
          </p:cNvSpPr>
          <p:nvPr>
            <p:ph type="body"/>
          </p:nvPr>
        </p:nvSpPr>
        <p:spPr>
          <a:xfrm>
            <a:off x="640080" y="2246400"/>
            <a:ext cx="5622120" cy="2655720"/>
          </a:xfrm>
          <a:prstGeom prst="rect">
            <a:avLst/>
          </a:prstGeom>
        </p:spPr>
        <p:txBody>
          <a:bodyPr lIns="0" rIns="0" tIns="0" bIns="0"/>
          <a:p>
            <a:endParaRPr/>
          </a:p>
        </p:txBody>
      </p:sp>
      <p:sp>
        <p:nvSpPr>
          <p:cNvPr id="32" name="PlaceHolder 3"/>
          <p:cNvSpPr>
            <a:spLocks noGrp="1"/>
          </p:cNvSpPr>
          <p:nvPr>
            <p:ph type="body"/>
          </p:nvPr>
        </p:nvSpPr>
        <p:spPr>
          <a:xfrm>
            <a:off x="6543720" y="2246400"/>
            <a:ext cx="5622120" cy="2655720"/>
          </a:xfrm>
          <a:prstGeom prst="rect">
            <a:avLst/>
          </a:prstGeom>
        </p:spPr>
        <p:txBody>
          <a:bodyPr lIns="0" rIns="0" tIns="0" bIns="0"/>
          <a:p>
            <a:endParaRPr/>
          </a:p>
        </p:txBody>
      </p:sp>
      <p:sp>
        <p:nvSpPr>
          <p:cNvPr id="33" name="PlaceHolder 4"/>
          <p:cNvSpPr>
            <a:spLocks noGrp="1"/>
          </p:cNvSpPr>
          <p:nvPr>
            <p:ph type="body"/>
          </p:nvPr>
        </p:nvSpPr>
        <p:spPr>
          <a:xfrm>
            <a:off x="6543720" y="5154840"/>
            <a:ext cx="5622120" cy="2655720"/>
          </a:xfrm>
          <a:prstGeom prst="rect">
            <a:avLst/>
          </a:prstGeom>
        </p:spPr>
        <p:txBody>
          <a:bodyPr lIns="0" rIns="0" tIns="0" bIns="0"/>
          <a:p>
            <a:endParaRPr/>
          </a:p>
        </p:txBody>
      </p:sp>
      <p:sp>
        <p:nvSpPr>
          <p:cNvPr id="34" name="PlaceHolder 5"/>
          <p:cNvSpPr>
            <a:spLocks noGrp="1"/>
          </p:cNvSpPr>
          <p:nvPr>
            <p:ph type="body"/>
          </p:nvPr>
        </p:nvSpPr>
        <p:spPr>
          <a:xfrm>
            <a:off x="640080" y="5154840"/>
            <a:ext cx="5622120" cy="26557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36" name="PlaceHolder 2"/>
          <p:cNvSpPr>
            <a:spLocks noGrp="1"/>
          </p:cNvSpPr>
          <p:nvPr>
            <p:ph type="body"/>
          </p:nvPr>
        </p:nvSpPr>
        <p:spPr>
          <a:xfrm>
            <a:off x="640080" y="2246400"/>
            <a:ext cx="11521080" cy="5568120"/>
          </a:xfrm>
          <a:prstGeom prst="rect">
            <a:avLst/>
          </a:prstGeom>
        </p:spPr>
        <p:txBody>
          <a:bodyPr lIns="0" rIns="0" tIns="0" bIns="0"/>
          <a:p>
            <a:endParaRPr/>
          </a:p>
        </p:txBody>
      </p:sp>
      <p:sp>
        <p:nvSpPr>
          <p:cNvPr id="37" name="PlaceHolder 3"/>
          <p:cNvSpPr>
            <a:spLocks noGrp="1"/>
          </p:cNvSpPr>
          <p:nvPr>
            <p:ph type="body"/>
          </p:nvPr>
        </p:nvSpPr>
        <p:spPr>
          <a:xfrm>
            <a:off x="640080" y="2246400"/>
            <a:ext cx="11521080" cy="5568120"/>
          </a:xfrm>
          <a:prstGeom prst="rect">
            <a:avLst/>
          </a:prstGeom>
        </p:spPr>
        <p:txBody>
          <a:bodyPr lIns="0" rIns="0" tIns="0" bIns="0"/>
          <a:p>
            <a:endParaRPr/>
          </a:p>
        </p:txBody>
      </p:sp>
      <p:pic>
        <p:nvPicPr>
          <p:cNvPr id="38" name="" descr=""/>
          <p:cNvPicPr/>
          <p:nvPr/>
        </p:nvPicPr>
        <p:blipFill>
          <a:blip r:embed="rId2"/>
          <a:stretch>
            <a:fillRect/>
          </a:stretch>
        </p:blipFill>
        <p:spPr>
          <a:xfrm>
            <a:off x="2910960" y="2246040"/>
            <a:ext cx="6978600" cy="5568120"/>
          </a:xfrm>
          <a:prstGeom prst="rect">
            <a:avLst/>
          </a:prstGeom>
          <a:ln>
            <a:noFill/>
          </a:ln>
        </p:spPr>
      </p:pic>
      <p:pic>
        <p:nvPicPr>
          <p:cNvPr id="39" name="" descr=""/>
          <p:cNvPicPr/>
          <p:nvPr/>
        </p:nvPicPr>
        <p:blipFill>
          <a:blip r:embed="rId3"/>
          <a:stretch>
            <a:fillRect/>
          </a:stretch>
        </p:blipFill>
        <p:spPr>
          <a:xfrm>
            <a:off x="2910960" y="2246040"/>
            <a:ext cx="6978600" cy="55681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47" name="PlaceHolder 2"/>
          <p:cNvSpPr>
            <a:spLocks noGrp="1"/>
          </p:cNvSpPr>
          <p:nvPr>
            <p:ph type="subTitle"/>
          </p:nvPr>
        </p:nvSpPr>
        <p:spPr>
          <a:xfrm>
            <a:off x="640080" y="2246400"/>
            <a:ext cx="11521080" cy="55684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49" name="PlaceHolder 2"/>
          <p:cNvSpPr>
            <a:spLocks noGrp="1"/>
          </p:cNvSpPr>
          <p:nvPr>
            <p:ph type="body"/>
          </p:nvPr>
        </p:nvSpPr>
        <p:spPr>
          <a:xfrm>
            <a:off x="640080" y="2246400"/>
            <a:ext cx="11521080" cy="556812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51" name="PlaceHolder 2"/>
          <p:cNvSpPr>
            <a:spLocks noGrp="1"/>
          </p:cNvSpPr>
          <p:nvPr>
            <p:ph type="body"/>
          </p:nvPr>
        </p:nvSpPr>
        <p:spPr>
          <a:xfrm>
            <a:off x="640080" y="2246400"/>
            <a:ext cx="5622120" cy="5568120"/>
          </a:xfrm>
          <a:prstGeom prst="rect">
            <a:avLst/>
          </a:prstGeom>
        </p:spPr>
        <p:txBody>
          <a:bodyPr lIns="0" rIns="0" tIns="0" bIns="0"/>
          <a:p>
            <a:endParaRPr/>
          </a:p>
        </p:txBody>
      </p:sp>
      <p:sp>
        <p:nvSpPr>
          <p:cNvPr id="52" name="PlaceHolder 3"/>
          <p:cNvSpPr>
            <a:spLocks noGrp="1"/>
          </p:cNvSpPr>
          <p:nvPr>
            <p:ph type="body"/>
          </p:nvPr>
        </p:nvSpPr>
        <p:spPr>
          <a:xfrm>
            <a:off x="6543720" y="2246400"/>
            <a:ext cx="5622120" cy="556812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40080" y="383040"/>
            <a:ext cx="11521080" cy="7430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56" name="PlaceHolder 2"/>
          <p:cNvSpPr>
            <a:spLocks noGrp="1"/>
          </p:cNvSpPr>
          <p:nvPr>
            <p:ph type="body"/>
          </p:nvPr>
        </p:nvSpPr>
        <p:spPr>
          <a:xfrm>
            <a:off x="640080" y="2246400"/>
            <a:ext cx="5622120" cy="2655720"/>
          </a:xfrm>
          <a:prstGeom prst="rect">
            <a:avLst/>
          </a:prstGeom>
        </p:spPr>
        <p:txBody>
          <a:bodyPr lIns="0" rIns="0" tIns="0" bIns="0"/>
          <a:p>
            <a:endParaRPr/>
          </a:p>
        </p:txBody>
      </p:sp>
      <p:sp>
        <p:nvSpPr>
          <p:cNvPr id="57" name="PlaceHolder 3"/>
          <p:cNvSpPr>
            <a:spLocks noGrp="1"/>
          </p:cNvSpPr>
          <p:nvPr>
            <p:ph type="body"/>
          </p:nvPr>
        </p:nvSpPr>
        <p:spPr>
          <a:xfrm>
            <a:off x="640080" y="5154840"/>
            <a:ext cx="5622120" cy="2655720"/>
          </a:xfrm>
          <a:prstGeom prst="rect">
            <a:avLst/>
          </a:prstGeom>
        </p:spPr>
        <p:txBody>
          <a:bodyPr lIns="0" rIns="0" tIns="0" bIns="0"/>
          <a:p>
            <a:endParaRPr/>
          </a:p>
        </p:txBody>
      </p:sp>
      <p:sp>
        <p:nvSpPr>
          <p:cNvPr id="58" name="PlaceHolder 4"/>
          <p:cNvSpPr>
            <a:spLocks noGrp="1"/>
          </p:cNvSpPr>
          <p:nvPr>
            <p:ph type="body"/>
          </p:nvPr>
        </p:nvSpPr>
        <p:spPr>
          <a:xfrm>
            <a:off x="6543720" y="2246400"/>
            <a:ext cx="5622120" cy="556812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7" name="PlaceHolder 2"/>
          <p:cNvSpPr>
            <a:spLocks noGrp="1"/>
          </p:cNvSpPr>
          <p:nvPr>
            <p:ph type="subTitle"/>
          </p:nvPr>
        </p:nvSpPr>
        <p:spPr>
          <a:xfrm>
            <a:off x="640080" y="2246400"/>
            <a:ext cx="11521080" cy="55684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60" name="PlaceHolder 2"/>
          <p:cNvSpPr>
            <a:spLocks noGrp="1"/>
          </p:cNvSpPr>
          <p:nvPr>
            <p:ph type="body"/>
          </p:nvPr>
        </p:nvSpPr>
        <p:spPr>
          <a:xfrm>
            <a:off x="640080" y="2246400"/>
            <a:ext cx="5622120" cy="5568120"/>
          </a:xfrm>
          <a:prstGeom prst="rect">
            <a:avLst/>
          </a:prstGeom>
        </p:spPr>
        <p:txBody>
          <a:bodyPr lIns="0" rIns="0" tIns="0" bIns="0"/>
          <a:p>
            <a:endParaRPr/>
          </a:p>
        </p:txBody>
      </p:sp>
      <p:sp>
        <p:nvSpPr>
          <p:cNvPr id="61" name="PlaceHolder 3"/>
          <p:cNvSpPr>
            <a:spLocks noGrp="1"/>
          </p:cNvSpPr>
          <p:nvPr>
            <p:ph type="body"/>
          </p:nvPr>
        </p:nvSpPr>
        <p:spPr>
          <a:xfrm>
            <a:off x="6543720" y="2246400"/>
            <a:ext cx="5622120" cy="2655720"/>
          </a:xfrm>
          <a:prstGeom prst="rect">
            <a:avLst/>
          </a:prstGeom>
        </p:spPr>
        <p:txBody>
          <a:bodyPr lIns="0" rIns="0" tIns="0" bIns="0"/>
          <a:p>
            <a:endParaRPr/>
          </a:p>
        </p:txBody>
      </p:sp>
      <p:sp>
        <p:nvSpPr>
          <p:cNvPr id="62" name="PlaceHolder 4"/>
          <p:cNvSpPr>
            <a:spLocks noGrp="1"/>
          </p:cNvSpPr>
          <p:nvPr>
            <p:ph type="body"/>
          </p:nvPr>
        </p:nvSpPr>
        <p:spPr>
          <a:xfrm>
            <a:off x="6543720" y="5154840"/>
            <a:ext cx="5622120" cy="26557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64" name="PlaceHolder 2"/>
          <p:cNvSpPr>
            <a:spLocks noGrp="1"/>
          </p:cNvSpPr>
          <p:nvPr>
            <p:ph type="body"/>
          </p:nvPr>
        </p:nvSpPr>
        <p:spPr>
          <a:xfrm>
            <a:off x="640080" y="2246400"/>
            <a:ext cx="5622120" cy="2655720"/>
          </a:xfrm>
          <a:prstGeom prst="rect">
            <a:avLst/>
          </a:prstGeom>
        </p:spPr>
        <p:txBody>
          <a:bodyPr lIns="0" rIns="0" tIns="0" bIns="0"/>
          <a:p>
            <a:endParaRPr/>
          </a:p>
        </p:txBody>
      </p:sp>
      <p:sp>
        <p:nvSpPr>
          <p:cNvPr id="65" name="PlaceHolder 3"/>
          <p:cNvSpPr>
            <a:spLocks noGrp="1"/>
          </p:cNvSpPr>
          <p:nvPr>
            <p:ph type="body"/>
          </p:nvPr>
        </p:nvSpPr>
        <p:spPr>
          <a:xfrm>
            <a:off x="6543720" y="2246400"/>
            <a:ext cx="5622120" cy="2655720"/>
          </a:xfrm>
          <a:prstGeom prst="rect">
            <a:avLst/>
          </a:prstGeom>
        </p:spPr>
        <p:txBody>
          <a:bodyPr lIns="0" rIns="0" tIns="0" bIns="0"/>
          <a:p>
            <a:endParaRPr/>
          </a:p>
        </p:txBody>
      </p:sp>
      <p:sp>
        <p:nvSpPr>
          <p:cNvPr id="66" name="PlaceHolder 4"/>
          <p:cNvSpPr>
            <a:spLocks noGrp="1"/>
          </p:cNvSpPr>
          <p:nvPr>
            <p:ph type="body"/>
          </p:nvPr>
        </p:nvSpPr>
        <p:spPr>
          <a:xfrm>
            <a:off x="640080" y="5154840"/>
            <a:ext cx="11521080" cy="26557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68" name="PlaceHolder 2"/>
          <p:cNvSpPr>
            <a:spLocks noGrp="1"/>
          </p:cNvSpPr>
          <p:nvPr>
            <p:ph type="body"/>
          </p:nvPr>
        </p:nvSpPr>
        <p:spPr>
          <a:xfrm>
            <a:off x="640080" y="2246400"/>
            <a:ext cx="11521080" cy="2655720"/>
          </a:xfrm>
          <a:prstGeom prst="rect">
            <a:avLst/>
          </a:prstGeom>
        </p:spPr>
        <p:txBody>
          <a:bodyPr lIns="0" rIns="0" tIns="0" bIns="0"/>
          <a:p>
            <a:endParaRPr/>
          </a:p>
        </p:txBody>
      </p:sp>
      <p:sp>
        <p:nvSpPr>
          <p:cNvPr id="69" name="PlaceHolder 3"/>
          <p:cNvSpPr>
            <a:spLocks noGrp="1"/>
          </p:cNvSpPr>
          <p:nvPr>
            <p:ph type="body"/>
          </p:nvPr>
        </p:nvSpPr>
        <p:spPr>
          <a:xfrm>
            <a:off x="640080" y="5154840"/>
            <a:ext cx="11521080" cy="26557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71" name="PlaceHolder 2"/>
          <p:cNvSpPr>
            <a:spLocks noGrp="1"/>
          </p:cNvSpPr>
          <p:nvPr>
            <p:ph type="body"/>
          </p:nvPr>
        </p:nvSpPr>
        <p:spPr>
          <a:xfrm>
            <a:off x="640080" y="2246400"/>
            <a:ext cx="5622120" cy="2655720"/>
          </a:xfrm>
          <a:prstGeom prst="rect">
            <a:avLst/>
          </a:prstGeom>
        </p:spPr>
        <p:txBody>
          <a:bodyPr lIns="0" rIns="0" tIns="0" bIns="0"/>
          <a:p>
            <a:endParaRPr/>
          </a:p>
        </p:txBody>
      </p:sp>
      <p:sp>
        <p:nvSpPr>
          <p:cNvPr id="72" name="PlaceHolder 3"/>
          <p:cNvSpPr>
            <a:spLocks noGrp="1"/>
          </p:cNvSpPr>
          <p:nvPr>
            <p:ph type="body"/>
          </p:nvPr>
        </p:nvSpPr>
        <p:spPr>
          <a:xfrm>
            <a:off x="6543720" y="2246400"/>
            <a:ext cx="5622120" cy="2655720"/>
          </a:xfrm>
          <a:prstGeom prst="rect">
            <a:avLst/>
          </a:prstGeom>
        </p:spPr>
        <p:txBody>
          <a:bodyPr lIns="0" rIns="0" tIns="0" bIns="0"/>
          <a:p>
            <a:endParaRPr/>
          </a:p>
        </p:txBody>
      </p:sp>
      <p:sp>
        <p:nvSpPr>
          <p:cNvPr id="73" name="PlaceHolder 4"/>
          <p:cNvSpPr>
            <a:spLocks noGrp="1"/>
          </p:cNvSpPr>
          <p:nvPr>
            <p:ph type="body"/>
          </p:nvPr>
        </p:nvSpPr>
        <p:spPr>
          <a:xfrm>
            <a:off x="6543720" y="5154840"/>
            <a:ext cx="5622120" cy="2655720"/>
          </a:xfrm>
          <a:prstGeom prst="rect">
            <a:avLst/>
          </a:prstGeom>
        </p:spPr>
        <p:txBody>
          <a:bodyPr lIns="0" rIns="0" tIns="0" bIns="0"/>
          <a:p>
            <a:endParaRPr/>
          </a:p>
        </p:txBody>
      </p:sp>
      <p:sp>
        <p:nvSpPr>
          <p:cNvPr id="74" name="PlaceHolder 5"/>
          <p:cNvSpPr>
            <a:spLocks noGrp="1"/>
          </p:cNvSpPr>
          <p:nvPr>
            <p:ph type="body"/>
          </p:nvPr>
        </p:nvSpPr>
        <p:spPr>
          <a:xfrm>
            <a:off x="640080" y="5154840"/>
            <a:ext cx="5622120" cy="26557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76" name="PlaceHolder 2"/>
          <p:cNvSpPr>
            <a:spLocks noGrp="1"/>
          </p:cNvSpPr>
          <p:nvPr>
            <p:ph type="body"/>
          </p:nvPr>
        </p:nvSpPr>
        <p:spPr>
          <a:xfrm>
            <a:off x="640080" y="2246400"/>
            <a:ext cx="11521080" cy="5568120"/>
          </a:xfrm>
          <a:prstGeom prst="rect">
            <a:avLst/>
          </a:prstGeom>
        </p:spPr>
        <p:txBody>
          <a:bodyPr lIns="0" rIns="0" tIns="0" bIns="0"/>
          <a:p>
            <a:endParaRPr/>
          </a:p>
        </p:txBody>
      </p:sp>
      <p:sp>
        <p:nvSpPr>
          <p:cNvPr id="77" name="PlaceHolder 3"/>
          <p:cNvSpPr>
            <a:spLocks noGrp="1"/>
          </p:cNvSpPr>
          <p:nvPr>
            <p:ph type="body"/>
          </p:nvPr>
        </p:nvSpPr>
        <p:spPr>
          <a:xfrm>
            <a:off x="640080" y="2246400"/>
            <a:ext cx="11521080" cy="5568120"/>
          </a:xfrm>
          <a:prstGeom prst="rect">
            <a:avLst/>
          </a:prstGeom>
        </p:spPr>
        <p:txBody>
          <a:bodyPr lIns="0" rIns="0" tIns="0" bIns="0"/>
          <a:p>
            <a:endParaRPr/>
          </a:p>
        </p:txBody>
      </p:sp>
      <p:pic>
        <p:nvPicPr>
          <p:cNvPr id="78" name="" descr=""/>
          <p:cNvPicPr/>
          <p:nvPr/>
        </p:nvPicPr>
        <p:blipFill>
          <a:blip r:embed="rId2"/>
          <a:stretch>
            <a:fillRect/>
          </a:stretch>
        </p:blipFill>
        <p:spPr>
          <a:xfrm>
            <a:off x="2910960" y="2246040"/>
            <a:ext cx="6978600" cy="5568120"/>
          </a:xfrm>
          <a:prstGeom prst="rect">
            <a:avLst/>
          </a:prstGeom>
          <a:ln>
            <a:noFill/>
          </a:ln>
        </p:spPr>
      </p:pic>
      <p:pic>
        <p:nvPicPr>
          <p:cNvPr id="79" name="" descr=""/>
          <p:cNvPicPr/>
          <p:nvPr/>
        </p:nvPicPr>
        <p:blipFill>
          <a:blip r:embed="rId3"/>
          <a:stretch>
            <a:fillRect/>
          </a:stretch>
        </p:blipFill>
        <p:spPr>
          <a:xfrm>
            <a:off x="2910960" y="2246040"/>
            <a:ext cx="6978600" cy="55681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9" name="PlaceHolder 2"/>
          <p:cNvSpPr>
            <a:spLocks noGrp="1"/>
          </p:cNvSpPr>
          <p:nvPr>
            <p:ph type="body"/>
          </p:nvPr>
        </p:nvSpPr>
        <p:spPr>
          <a:xfrm>
            <a:off x="640080" y="2246400"/>
            <a:ext cx="11521080" cy="55681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11" name="PlaceHolder 2"/>
          <p:cNvSpPr>
            <a:spLocks noGrp="1"/>
          </p:cNvSpPr>
          <p:nvPr>
            <p:ph type="body"/>
          </p:nvPr>
        </p:nvSpPr>
        <p:spPr>
          <a:xfrm>
            <a:off x="640080" y="2246400"/>
            <a:ext cx="5622120" cy="5568120"/>
          </a:xfrm>
          <a:prstGeom prst="rect">
            <a:avLst/>
          </a:prstGeom>
        </p:spPr>
        <p:txBody>
          <a:bodyPr lIns="0" rIns="0" tIns="0" bIns="0"/>
          <a:p>
            <a:endParaRPr/>
          </a:p>
        </p:txBody>
      </p:sp>
      <p:sp>
        <p:nvSpPr>
          <p:cNvPr id="12" name="PlaceHolder 3"/>
          <p:cNvSpPr>
            <a:spLocks noGrp="1"/>
          </p:cNvSpPr>
          <p:nvPr>
            <p:ph type="body"/>
          </p:nvPr>
        </p:nvSpPr>
        <p:spPr>
          <a:xfrm>
            <a:off x="6543720" y="2246400"/>
            <a:ext cx="5622120" cy="55681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40080" y="383040"/>
            <a:ext cx="11521080" cy="7430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16" name="PlaceHolder 2"/>
          <p:cNvSpPr>
            <a:spLocks noGrp="1"/>
          </p:cNvSpPr>
          <p:nvPr>
            <p:ph type="body"/>
          </p:nvPr>
        </p:nvSpPr>
        <p:spPr>
          <a:xfrm>
            <a:off x="640080" y="2246400"/>
            <a:ext cx="5622120" cy="2655720"/>
          </a:xfrm>
          <a:prstGeom prst="rect">
            <a:avLst/>
          </a:prstGeom>
        </p:spPr>
        <p:txBody>
          <a:bodyPr lIns="0" rIns="0" tIns="0" bIns="0"/>
          <a:p>
            <a:endParaRPr/>
          </a:p>
        </p:txBody>
      </p:sp>
      <p:sp>
        <p:nvSpPr>
          <p:cNvPr id="17" name="PlaceHolder 3"/>
          <p:cNvSpPr>
            <a:spLocks noGrp="1"/>
          </p:cNvSpPr>
          <p:nvPr>
            <p:ph type="body"/>
          </p:nvPr>
        </p:nvSpPr>
        <p:spPr>
          <a:xfrm>
            <a:off x="640080" y="5154840"/>
            <a:ext cx="5622120" cy="2655720"/>
          </a:xfrm>
          <a:prstGeom prst="rect">
            <a:avLst/>
          </a:prstGeom>
        </p:spPr>
        <p:txBody>
          <a:bodyPr lIns="0" rIns="0" tIns="0" bIns="0"/>
          <a:p>
            <a:endParaRPr/>
          </a:p>
        </p:txBody>
      </p:sp>
      <p:sp>
        <p:nvSpPr>
          <p:cNvPr id="18" name="PlaceHolder 4"/>
          <p:cNvSpPr>
            <a:spLocks noGrp="1"/>
          </p:cNvSpPr>
          <p:nvPr>
            <p:ph type="body"/>
          </p:nvPr>
        </p:nvSpPr>
        <p:spPr>
          <a:xfrm>
            <a:off x="6543720" y="2246400"/>
            <a:ext cx="5622120" cy="55681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20" name="PlaceHolder 2"/>
          <p:cNvSpPr>
            <a:spLocks noGrp="1"/>
          </p:cNvSpPr>
          <p:nvPr>
            <p:ph type="body"/>
          </p:nvPr>
        </p:nvSpPr>
        <p:spPr>
          <a:xfrm>
            <a:off x="640080" y="2246400"/>
            <a:ext cx="5622120" cy="5568120"/>
          </a:xfrm>
          <a:prstGeom prst="rect">
            <a:avLst/>
          </a:prstGeom>
        </p:spPr>
        <p:txBody>
          <a:bodyPr lIns="0" rIns="0" tIns="0" bIns="0"/>
          <a:p>
            <a:endParaRPr/>
          </a:p>
        </p:txBody>
      </p:sp>
      <p:sp>
        <p:nvSpPr>
          <p:cNvPr id="21" name="PlaceHolder 3"/>
          <p:cNvSpPr>
            <a:spLocks noGrp="1"/>
          </p:cNvSpPr>
          <p:nvPr>
            <p:ph type="body"/>
          </p:nvPr>
        </p:nvSpPr>
        <p:spPr>
          <a:xfrm>
            <a:off x="6543720" y="2246400"/>
            <a:ext cx="5622120" cy="2655720"/>
          </a:xfrm>
          <a:prstGeom prst="rect">
            <a:avLst/>
          </a:prstGeom>
        </p:spPr>
        <p:txBody>
          <a:bodyPr lIns="0" rIns="0" tIns="0" bIns="0"/>
          <a:p>
            <a:endParaRPr/>
          </a:p>
        </p:txBody>
      </p:sp>
      <p:sp>
        <p:nvSpPr>
          <p:cNvPr id="22" name="PlaceHolder 4"/>
          <p:cNvSpPr>
            <a:spLocks noGrp="1"/>
          </p:cNvSpPr>
          <p:nvPr>
            <p:ph type="body"/>
          </p:nvPr>
        </p:nvSpPr>
        <p:spPr>
          <a:xfrm>
            <a:off x="6543720" y="5154840"/>
            <a:ext cx="5622120" cy="26557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40080" y="383040"/>
            <a:ext cx="11521080" cy="1603080"/>
          </a:xfrm>
          <a:prstGeom prst="rect">
            <a:avLst/>
          </a:prstGeom>
        </p:spPr>
        <p:txBody>
          <a:bodyPr lIns="0" rIns="0" tIns="0" bIns="0" anchor="ctr"/>
          <a:p>
            <a:pPr algn="ctr"/>
            <a:endParaRPr/>
          </a:p>
        </p:txBody>
      </p:sp>
      <p:sp>
        <p:nvSpPr>
          <p:cNvPr id="24" name="PlaceHolder 2"/>
          <p:cNvSpPr>
            <a:spLocks noGrp="1"/>
          </p:cNvSpPr>
          <p:nvPr>
            <p:ph type="body"/>
          </p:nvPr>
        </p:nvSpPr>
        <p:spPr>
          <a:xfrm>
            <a:off x="640080" y="2246400"/>
            <a:ext cx="5622120" cy="2655720"/>
          </a:xfrm>
          <a:prstGeom prst="rect">
            <a:avLst/>
          </a:prstGeom>
        </p:spPr>
        <p:txBody>
          <a:bodyPr lIns="0" rIns="0" tIns="0" bIns="0"/>
          <a:p>
            <a:endParaRPr/>
          </a:p>
        </p:txBody>
      </p:sp>
      <p:sp>
        <p:nvSpPr>
          <p:cNvPr id="25" name="PlaceHolder 3"/>
          <p:cNvSpPr>
            <a:spLocks noGrp="1"/>
          </p:cNvSpPr>
          <p:nvPr>
            <p:ph type="body"/>
          </p:nvPr>
        </p:nvSpPr>
        <p:spPr>
          <a:xfrm>
            <a:off x="6543720" y="2246400"/>
            <a:ext cx="5622120" cy="2655720"/>
          </a:xfrm>
          <a:prstGeom prst="rect">
            <a:avLst/>
          </a:prstGeom>
        </p:spPr>
        <p:txBody>
          <a:bodyPr lIns="0" rIns="0" tIns="0" bIns="0"/>
          <a:p>
            <a:endParaRPr/>
          </a:p>
        </p:txBody>
      </p:sp>
      <p:sp>
        <p:nvSpPr>
          <p:cNvPr id="26" name="PlaceHolder 4"/>
          <p:cNvSpPr>
            <a:spLocks noGrp="1"/>
          </p:cNvSpPr>
          <p:nvPr>
            <p:ph type="body"/>
          </p:nvPr>
        </p:nvSpPr>
        <p:spPr>
          <a:xfrm>
            <a:off x="640080" y="5154840"/>
            <a:ext cx="11521080" cy="26557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13320" y="-10080"/>
            <a:ext cx="12827520" cy="1457280"/>
          </a:xfrm>
          <a:prstGeom prst="rect">
            <a:avLst/>
          </a:prstGeom>
          <a:gradFill>
            <a:gsLst>
              <a:gs pos="0">
                <a:srgbClr val="0074a0"/>
              </a:gs>
              <a:gs pos="100000">
                <a:srgbClr val="00c4cd"/>
              </a:gs>
            </a:gsLst>
            <a:lin ang="5400000"/>
          </a:gradFill>
          <a:ln w="9360">
            <a:noFill/>
          </a:ln>
        </p:spPr>
      </p:sp>
      <p:sp>
        <p:nvSpPr>
          <p:cNvPr id="1" name="CustomShape 2"/>
          <p:cNvSpPr/>
          <p:nvPr/>
        </p:nvSpPr>
        <p:spPr>
          <a:xfrm>
            <a:off x="6134040" y="-10080"/>
            <a:ext cx="6666840" cy="892800"/>
          </a:xfrm>
          <a:prstGeom prst="rect">
            <a:avLst/>
          </a:prstGeom>
          <a:gradFill>
            <a:gsLst>
              <a:gs pos="0">
                <a:srgbClr val="008abf"/>
              </a:gs>
              <a:gs pos="100000">
                <a:srgbClr val="00a0a8"/>
              </a:gs>
            </a:gsLst>
            <a:lin ang="16200000"/>
          </a:gradFill>
          <a:ln w="9360">
            <a:noFill/>
          </a:ln>
        </p:spPr>
      </p:sp>
      <p:sp>
        <p:nvSpPr>
          <p:cNvPr id="2" name="CustomShape 3"/>
          <p:cNvSpPr/>
          <p:nvPr/>
        </p:nvSpPr>
        <p:spPr>
          <a:xfrm rot="21435600">
            <a:off x="-26640" y="282600"/>
            <a:ext cx="12827520" cy="908280"/>
          </a:xfrm>
          <a:prstGeom prst="rect">
            <a:avLst/>
          </a:prstGeom>
          <a:noFill/>
          <a:ln w="10800">
            <a:solidFill>
              <a:srgbClr val="09b7bf"/>
            </a:solidFill>
            <a:round/>
          </a:ln>
        </p:spPr>
      </p:sp>
      <p:sp>
        <p:nvSpPr>
          <p:cNvPr id="3" name="CustomShape 4"/>
          <p:cNvSpPr/>
          <p:nvPr/>
        </p:nvSpPr>
        <p:spPr>
          <a:xfrm rot="21435600">
            <a:off x="-19800" y="385200"/>
            <a:ext cx="12845520" cy="741600"/>
          </a:xfrm>
          <a:prstGeom prst="rect">
            <a:avLst/>
          </a:prstGeom>
          <a:noFill/>
          <a:ln w="9360">
            <a:solidFill>
              <a:srgbClr val="0f6fc6"/>
            </a:solidFill>
            <a:round/>
          </a:ln>
        </p:spPr>
      </p:sp>
      <p:sp>
        <p:nvSpPr>
          <p:cNvPr id="4" name="PlaceHolder 5"/>
          <p:cNvSpPr>
            <a:spLocks noGrp="1"/>
          </p:cNvSpPr>
          <p:nvPr>
            <p:ph type="title"/>
          </p:nvPr>
        </p:nvSpPr>
        <p:spPr>
          <a:xfrm>
            <a:off x="640080" y="985680"/>
            <a:ext cx="11520720" cy="1599840"/>
          </a:xfrm>
          <a:prstGeom prst="rect">
            <a:avLst/>
          </a:prstGeom>
        </p:spPr>
        <p:txBody>
          <a:bodyPr lIns="0" rIns="0" tIns="0" bIns="0" anchor="ctr"/>
          <a:p>
            <a:r>
              <a:rPr lang="en-US">
                <a:latin typeface="Arial"/>
              </a:rPr>
              <a:t>Click to edit the title text format</a:t>
            </a:r>
            <a:endParaRPr/>
          </a:p>
        </p:txBody>
      </p:sp>
      <p:sp>
        <p:nvSpPr>
          <p:cNvPr id="5" name="PlaceHolder 6"/>
          <p:cNvSpPr>
            <a:spLocks noGrp="1"/>
          </p:cNvSpPr>
          <p:nvPr>
            <p:ph type="body"/>
          </p:nvPr>
        </p:nvSpPr>
        <p:spPr>
          <a:xfrm>
            <a:off x="640080" y="2246400"/>
            <a:ext cx="11521080" cy="556812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0" name="CustomShape 1"/>
          <p:cNvSpPr/>
          <p:nvPr/>
        </p:nvSpPr>
        <p:spPr>
          <a:xfrm>
            <a:off x="-13320" y="-10080"/>
            <a:ext cx="12827520" cy="1457280"/>
          </a:xfrm>
          <a:prstGeom prst="rect">
            <a:avLst/>
          </a:prstGeom>
          <a:gradFill>
            <a:gsLst>
              <a:gs pos="0">
                <a:srgbClr val="0074a0"/>
              </a:gs>
              <a:gs pos="100000">
                <a:srgbClr val="00c4cd"/>
              </a:gs>
            </a:gsLst>
            <a:lin ang="5400000"/>
          </a:gradFill>
          <a:ln w="9360">
            <a:noFill/>
          </a:ln>
        </p:spPr>
      </p:sp>
      <p:sp>
        <p:nvSpPr>
          <p:cNvPr id="41" name="CustomShape 2"/>
          <p:cNvSpPr/>
          <p:nvPr/>
        </p:nvSpPr>
        <p:spPr>
          <a:xfrm>
            <a:off x="6134040" y="-10080"/>
            <a:ext cx="6666840" cy="892800"/>
          </a:xfrm>
          <a:prstGeom prst="rect">
            <a:avLst/>
          </a:prstGeom>
          <a:gradFill>
            <a:gsLst>
              <a:gs pos="0">
                <a:srgbClr val="008abf"/>
              </a:gs>
              <a:gs pos="100000">
                <a:srgbClr val="00a0a8"/>
              </a:gs>
            </a:gsLst>
            <a:lin ang="16200000"/>
          </a:gradFill>
          <a:ln w="9360">
            <a:noFill/>
          </a:ln>
        </p:spPr>
      </p:sp>
      <p:sp>
        <p:nvSpPr>
          <p:cNvPr id="42" name="CustomShape 3"/>
          <p:cNvSpPr/>
          <p:nvPr/>
        </p:nvSpPr>
        <p:spPr>
          <a:xfrm rot="21435600">
            <a:off x="-26640" y="282600"/>
            <a:ext cx="12827520" cy="908280"/>
          </a:xfrm>
          <a:prstGeom prst="rect">
            <a:avLst/>
          </a:prstGeom>
          <a:noFill/>
          <a:ln w="10800">
            <a:solidFill>
              <a:srgbClr val="09b7bf"/>
            </a:solidFill>
            <a:round/>
          </a:ln>
        </p:spPr>
      </p:sp>
      <p:sp>
        <p:nvSpPr>
          <p:cNvPr id="43" name="CustomShape 4"/>
          <p:cNvSpPr/>
          <p:nvPr/>
        </p:nvSpPr>
        <p:spPr>
          <a:xfrm rot="21435600">
            <a:off x="-19800" y="385200"/>
            <a:ext cx="12845520" cy="741600"/>
          </a:xfrm>
          <a:prstGeom prst="rect">
            <a:avLst/>
          </a:prstGeom>
          <a:noFill/>
          <a:ln w="9360">
            <a:solidFill>
              <a:srgbClr val="0f6fc6"/>
            </a:solidFill>
            <a:round/>
          </a:ln>
        </p:spPr>
      </p:sp>
      <p:sp>
        <p:nvSpPr>
          <p:cNvPr id="44" name="PlaceHolder 5"/>
          <p:cNvSpPr>
            <a:spLocks noGrp="1"/>
          </p:cNvSpPr>
          <p:nvPr>
            <p:ph type="title"/>
          </p:nvPr>
        </p:nvSpPr>
        <p:spPr>
          <a:xfrm>
            <a:off x="640080" y="383040"/>
            <a:ext cx="11521080" cy="1602720"/>
          </a:xfrm>
          <a:prstGeom prst="rect">
            <a:avLst/>
          </a:prstGeom>
        </p:spPr>
        <p:txBody>
          <a:bodyPr lIns="0" rIns="0" tIns="0" bIns="0" anchor="ctr"/>
          <a:p>
            <a:pPr algn="ctr"/>
            <a:r>
              <a:rPr lang="en-US" sz="4400">
                <a:latin typeface="Arial"/>
              </a:rPr>
              <a:t>Click to edit the title text format</a:t>
            </a:r>
            <a:endParaRPr/>
          </a:p>
        </p:txBody>
      </p:sp>
      <p:sp>
        <p:nvSpPr>
          <p:cNvPr id="45" name="PlaceHolder 6"/>
          <p:cNvSpPr>
            <a:spLocks noGrp="1"/>
          </p:cNvSpPr>
          <p:nvPr>
            <p:ph type="body"/>
          </p:nvPr>
        </p:nvSpPr>
        <p:spPr>
          <a:xfrm>
            <a:off x="640080" y="2246400"/>
            <a:ext cx="11521080" cy="556812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chart" Target="../charts/chart1.xml"/><Relationship Id="rId3" Type="http://schemas.openxmlformats.org/officeDocument/2006/relationships/slideLayout" Target="../slideLayouts/slideLayout13.xml"/><Relationship Id="rId4"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chart" Target="../charts/chart2.xml"/><Relationship Id="rId3" Type="http://schemas.openxmlformats.org/officeDocument/2006/relationships/slideLayout" Target="../slideLayouts/slideLayout13.xml"/><Relationship Id="rId4"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jpe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85" name="Picture 9" descr=""/>
          <p:cNvPicPr/>
          <p:nvPr/>
        </p:nvPicPr>
        <p:blipFill>
          <a:blip r:embed="rId1"/>
          <a:stretch>
            <a:fillRect/>
          </a:stretch>
        </p:blipFill>
        <p:spPr>
          <a:xfrm>
            <a:off x="0" y="0"/>
            <a:ext cx="12800880" cy="9600480"/>
          </a:xfrm>
          <a:prstGeom prst="rect">
            <a:avLst/>
          </a:prstGeom>
          <a:ln>
            <a:noFill/>
          </a:ln>
        </p:spPr>
      </p:pic>
      <p:sp>
        <p:nvSpPr>
          <p:cNvPr id="86" name="CustomShape 1"/>
          <p:cNvSpPr/>
          <p:nvPr/>
        </p:nvSpPr>
        <p:spPr>
          <a:xfrm>
            <a:off x="1600200" y="3048120"/>
            <a:ext cx="10438560" cy="2453400"/>
          </a:xfrm>
          <a:prstGeom prst="rect">
            <a:avLst/>
          </a:prstGeom>
          <a:noFill/>
          <a:ln>
            <a:noFill/>
          </a:ln>
        </p:spPr>
        <p:txBody>
          <a:bodyPr lIns="0" rIns="25560" tIns="64080" bIns="64080"/>
          <a:p>
            <a:pPr algn="ctr">
              <a:lnSpc>
                <a:spcPct val="100000"/>
              </a:lnSpc>
            </a:pPr>
            <a:r>
              <a:rPr b="1" lang="en-US" sz="4400">
                <a:solidFill>
                  <a:srgbClr val="000000"/>
                </a:solidFill>
                <a:latin typeface="Arial"/>
              </a:rPr>
              <a:t>«УС» </a:t>
            </a:r>
            <a:endParaRPr/>
          </a:p>
          <a:p>
            <a:pPr algn="ctr">
              <a:lnSpc>
                <a:spcPct val="100000"/>
              </a:lnSpc>
            </a:pPr>
            <a:r>
              <a:rPr b="1" lang="en-US" sz="4400">
                <a:solidFill>
                  <a:srgbClr val="000000"/>
                </a:solidFill>
                <a:latin typeface="Arial"/>
              </a:rPr>
              <a:t>ҮНДЭСНИЙ ХӨТӨЛБӨР</a:t>
            </a:r>
            <a:endParaRPr/>
          </a:p>
        </p:txBody>
      </p:sp>
      <p:sp>
        <p:nvSpPr>
          <p:cNvPr id="87" name="CustomShape 2"/>
          <p:cNvSpPr/>
          <p:nvPr/>
        </p:nvSpPr>
        <p:spPr>
          <a:xfrm>
            <a:off x="872640" y="6553080"/>
            <a:ext cx="6020640" cy="1369800"/>
          </a:xfrm>
          <a:prstGeom prst="rect">
            <a:avLst/>
          </a:prstGeom>
          <a:noFill/>
          <a:ln w="9360">
            <a:noFill/>
          </a:ln>
        </p:spPr>
        <p:txBody>
          <a:bodyPr wrap="none" lIns="90000" rIns="90000" tIns="45000" bIns="45000"/>
          <a:p>
            <a:pPr>
              <a:lnSpc>
                <a:spcPct val="100000"/>
              </a:lnSpc>
            </a:pPr>
            <a:r>
              <a:rPr b="1" lang="en-US" sz="2800">
                <a:solidFill>
                  <a:srgbClr val="000000"/>
                </a:solidFill>
                <a:latin typeface="Arial"/>
              </a:rPr>
              <a:t>Илтгэгч: Ц.Бадрах </a:t>
            </a:r>
            <a:endParaRPr/>
          </a:p>
          <a:p>
            <a:pPr>
              <a:lnSpc>
                <a:spcPct val="100000"/>
              </a:lnSpc>
            </a:pPr>
            <a:r>
              <a:rPr b="1" lang="en-US" sz="2800">
                <a:solidFill>
                  <a:srgbClr val="000000"/>
                </a:solidFill>
                <a:latin typeface="Arial"/>
              </a:rPr>
              <a:t>Усны үндэсний хорооны нарийн </a:t>
            </a:r>
            <a:endParaRPr/>
          </a:p>
          <a:p>
            <a:pPr>
              <a:lnSpc>
                <a:spcPct val="100000"/>
              </a:lnSpc>
            </a:pPr>
            <a:r>
              <a:rPr b="1" lang="en-US" sz="2800">
                <a:solidFill>
                  <a:srgbClr val="000000"/>
                </a:solidFill>
                <a:latin typeface="Arial"/>
              </a:rPr>
              <a:t>бичгийн дарга</a:t>
            </a:r>
            <a:endParaRPr/>
          </a:p>
        </p:txBody>
      </p:sp>
      <p:sp>
        <p:nvSpPr>
          <p:cNvPr id="88" name="CustomShape 3"/>
          <p:cNvSpPr/>
          <p:nvPr/>
        </p:nvSpPr>
        <p:spPr>
          <a:xfrm>
            <a:off x="4894560" y="8763120"/>
            <a:ext cx="3446640" cy="470880"/>
          </a:xfrm>
          <a:prstGeom prst="rect">
            <a:avLst/>
          </a:prstGeom>
          <a:noFill/>
          <a:ln w="9360">
            <a:noFill/>
          </a:ln>
        </p:spPr>
        <p:txBody>
          <a:bodyPr wrap="none" lIns="90000" rIns="90000" tIns="45000" bIns="45000"/>
          <a:p>
            <a:pPr>
              <a:lnSpc>
                <a:spcPct val="100000"/>
              </a:lnSpc>
            </a:pPr>
            <a:r>
              <a:rPr b="1" lang="en-US" sz="2500">
                <a:solidFill>
                  <a:srgbClr val="000000"/>
                </a:solidFill>
                <a:latin typeface="Arial"/>
              </a:rPr>
              <a:t>Улаанбаатар 2015 он</a:t>
            </a:r>
            <a:endParaRPr/>
          </a:p>
        </p:txBody>
      </p:sp>
      <p:pic>
        <p:nvPicPr>
          <p:cNvPr id="89" name="Picture 5" descr=""/>
          <p:cNvPicPr/>
          <p:nvPr/>
        </p:nvPicPr>
        <p:blipFill>
          <a:blip r:embed="rId2"/>
          <a:stretch>
            <a:fillRect/>
          </a:stretch>
        </p:blipFill>
        <p:spPr>
          <a:xfrm>
            <a:off x="685800" y="304920"/>
            <a:ext cx="1904400" cy="1828080"/>
          </a:xfrm>
          <a:prstGeom prst="rect">
            <a:avLst/>
          </a:prstGeom>
          <a:ln w="9360">
            <a:noFill/>
          </a:ln>
        </p:spPr>
      </p:pic>
      <p:sp>
        <p:nvSpPr>
          <p:cNvPr id="90" name="CustomShape 4"/>
          <p:cNvSpPr/>
          <p:nvPr/>
        </p:nvSpPr>
        <p:spPr>
          <a:xfrm>
            <a:off x="2590920" y="762120"/>
            <a:ext cx="9752760" cy="760320"/>
          </a:xfrm>
          <a:prstGeom prst="rect">
            <a:avLst/>
          </a:prstGeom>
          <a:noFill/>
          <a:ln w="9360">
            <a:noFill/>
          </a:ln>
        </p:spPr>
        <p:txBody>
          <a:bodyPr lIns="90000" rIns="90000" tIns="45000" bIns="45000"/>
          <a:p>
            <a:pPr>
              <a:lnSpc>
                <a:spcPct val="100000"/>
              </a:lnSpc>
            </a:pPr>
            <a:r>
              <a:rPr b="1" lang="en-US" sz="4400">
                <a:solidFill>
                  <a:srgbClr val="083763"/>
                </a:solidFill>
                <a:latin typeface="Arial"/>
              </a:rPr>
              <a:t>УСНЫ ҮНДЭСНИЙ ХОРОО</a:t>
            </a:r>
            <a:endParaRPr/>
          </a:p>
        </p:txBody>
      </p:sp>
      <p:sp>
        <p:nvSpPr>
          <p:cNvPr id="91" name="CustomShape 5"/>
          <p:cNvSpPr/>
          <p:nvPr/>
        </p:nvSpPr>
        <p:spPr>
          <a:xfrm>
            <a:off x="181080" y="-190440"/>
            <a:ext cx="304200" cy="304200"/>
          </a:xfrm>
          <a:prstGeom prst="rect">
            <a:avLst/>
          </a:prstGeom>
          <a:noFill/>
          <a:ln>
            <a:noFill/>
          </a:ln>
        </p:spPr>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18" name="Picture 8" descr=""/>
          <p:cNvPicPr/>
          <p:nvPr/>
        </p:nvPicPr>
        <p:blipFill>
          <a:blip r:embed="rId1"/>
          <a:stretch>
            <a:fillRect/>
          </a:stretch>
        </p:blipFill>
        <p:spPr>
          <a:xfrm>
            <a:off x="0" y="0"/>
            <a:ext cx="12800880" cy="9600480"/>
          </a:xfrm>
          <a:prstGeom prst="rect">
            <a:avLst/>
          </a:prstGeom>
          <a:ln>
            <a:noFill/>
          </a:ln>
        </p:spPr>
      </p:pic>
      <p:sp>
        <p:nvSpPr>
          <p:cNvPr id="119" name="CustomShape 1"/>
          <p:cNvSpPr/>
          <p:nvPr/>
        </p:nvSpPr>
        <p:spPr>
          <a:xfrm>
            <a:off x="304920" y="1905120"/>
            <a:ext cx="12282840" cy="7256160"/>
          </a:xfrm>
          <a:prstGeom prst="rect">
            <a:avLst/>
          </a:prstGeom>
          <a:noFill/>
          <a:ln>
            <a:noFill/>
          </a:ln>
        </p:spPr>
        <p:txBody>
          <a:bodyPr lIns="128160" rIns="128160" tIns="64080" bIns="64080"/>
          <a:p>
            <a:pPr algn="just">
              <a:lnSpc>
                <a:spcPct val="100000"/>
              </a:lnSpc>
            </a:pPr>
            <a:r>
              <a:rPr b="1" lang="en-US" sz="2600">
                <a:solidFill>
                  <a:srgbClr val="000000"/>
                </a:solidFill>
                <a:latin typeface="Arial"/>
              </a:rPr>
              <a:t>4-р стратегийн зорилтын хүрээнд - Эхний үе шатанд:</a:t>
            </a:r>
            <a:endParaRPr/>
          </a:p>
          <a:p>
            <a:pPr algn="just">
              <a:lnSpc>
                <a:spcPct val="100000"/>
              </a:lnSpc>
              <a:buFont typeface="Arial"/>
              <a:buChar char="-"/>
            </a:pPr>
            <a:r>
              <a:rPr b="1" lang="en-US" sz="2600">
                <a:solidFill>
                  <a:srgbClr val="000000"/>
                </a:solidFill>
                <a:latin typeface="Arial"/>
              </a:rPr>
              <a:t>Хаягдал бохир усны цэвэрлэгээний түвшинг дээшлүүлэх, эргүүлэн ашиглах чиглэлээр 10 заалт</a:t>
            </a:r>
            <a:endParaRPr/>
          </a:p>
          <a:p>
            <a:pPr algn="just">
              <a:lnSpc>
                <a:spcPct val="100000"/>
              </a:lnSpc>
            </a:pPr>
            <a:r>
              <a:rPr lang="en-US" sz="2600">
                <a:solidFill>
                  <a:srgbClr val="000000"/>
                </a:solidFill>
                <a:latin typeface="Arial"/>
              </a:rPr>
              <a:t>3.4.2.усыг хамгаалах, арвижуулах, хаягдал бохир усыг цэвэршүүлэн эргүүлэн ашиглах санаачилгыг урамшуулах үйл ажиллагааг хэвшил болгох;</a:t>
            </a:r>
            <a:endParaRPr/>
          </a:p>
          <a:p>
            <a:pPr algn="just">
              <a:lnSpc>
                <a:spcPct val="100000"/>
              </a:lnSpc>
            </a:pPr>
            <a:r>
              <a:rPr lang="en-US" sz="2600">
                <a:solidFill>
                  <a:srgbClr val="000000"/>
                </a:solidFill>
                <a:latin typeface="Arial"/>
              </a:rPr>
              <a:t> </a:t>
            </a:r>
            <a:endParaRPr/>
          </a:p>
          <a:p>
            <a:pPr algn="just">
              <a:lnSpc>
                <a:spcPct val="100000"/>
              </a:lnSpc>
            </a:pPr>
            <a:r>
              <a:rPr lang="en-US" sz="2600">
                <a:solidFill>
                  <a:srgbClr val="000000"/>
                </a:solidFill>
                <a:latin typeface="Arial"/>
              </a:rPr>
              <a:t>3.4.4.хаягдал бохир усыг цэвэршүүлэх, эргүүлэн ашиглах аливаа үйл ажиллагаа, санал санаачилгыг хууль тогтоомжийн хүрээнд нэн тэргүүнд дэмжиж ажиллах;</a:t>
            </a:r>
            <a:endParaRPr/>
          </a:p>
          <a:p>
            <a:pPr algn="just">
              <a:lnSpc>
                <a:spcPct val="100000"/>
              </a:lnSpc>
              <a:buFont typeface="Arial"/>
              <a:buChar char="-"/>
            </a:pPr>
            <a:r>
              <a:rPr b="1" lang="en-US" sz="2600">
                <a:solidFill>
                  <a:srgbClr val="000000"/>
                </a:solidFill>
                <a:latin typeface="Arial"/>
              </a:rPr>
              <a:t>Усны нөөцийг зүй зохистой ашиглах, хэмнэх чиглэлээр 2 заалт</a:t>
            </a:r>
            <a:endParaRPr/>
          </a:p>
          <a:p>
            <a:pPr algn="just">
              <a:lnSpc>
                <a:spcPct val="100000"/>
              </a:lnSpc>
            </a:pPr>
            <a:r>
              <a:rPr lang="en-US" sz="2600">
                <a:solidFill>
                  <a:srgbClr val="000000"/>
                </a:solidFill>
                <a:latin typeface="Arial"/>
              </a:rPr>
              <a:t>3.4.12.шинээр төлөвлөж байгаа орон сууцны хороолол болон инженерийн хангамж бүхий барилга байгууламжийн ундны цэвэр усны шугамыг ахуйн хэрэглээний уснаас салгах, ахуйн хэрэглээний </a:t>
            </a:r>
            <a:r>
              <a:rPr lang="en-US" sz="2600">
                <a:solidFill>
                  <a:srgbClr val="ff0000"/>
                </a:solidFill>
                <a:latin typeface="Arial"/>
              </a:rPr>
              <a:t>хаягдал (саарал) ус</a:t>
            </a:r>
            <a:r>
              <a:rPr lang="en-US" sz="2600">
                <a:solidFill>
                  <a:srgbClr val="000000"/>
                </a:solidFill>
                <a:latin typeface="Arial"/>
              </a:rPr>
              <a:t>ыг цэвэршүүлэн бохирын систем болон ногоон байгууламжийн усалгаанд хэрэглэх инженерийн шийдлийг судлан зураг төсөлд тусган хэрэгжүүлж, үйлдвэрийн техникийн хэрэгцээнд ундны цэвэр ус ашиглах явдлыг хязгаарлах;</a:t>
            </a:r>
            <a:endParaRPr/>
          </a:p>
          <a:p>
            <a:pPr algn="just">
              <a:lnSpc>
                <a:spcPct val="100000"/>
              </a:lnSpc>
              <a:buFont typeface="Arial"/>
              <a:buChar char="-"/>
            </a:pPr>
            <a:r>
              <a:rPr b="1" lang="en-US" sz="2600">
                <a:solidFill>
                  <a:srgbClr val="000000"/>
                </a:solidFill>
                <a:latin typeface="Arial"/>
              </a:rPr>
              <a:t>Үерийн аюулаас хамгаалах чиглэлээр 1 заалт </a:t>
            </a:r>
            <a:endParaRPr/>
          </a:p>
        </p:txBody>
      </p:sp>
      <p:sp>
        <p:nvSpPr>
          <p:cNvPr id="120" name="CustomShape 2"/>
          <p:cNvSpPr/>
          <p:nvPr/>
        </p:nvSpPr>
        <p:spPr>
          <a:xfrm>
            <a:off x="640080" y="0"/>
            <a:ext cx="11520720" cy="1751760"/>
          </a:xfrm>
          <a:prstGeom prst="rect">
            <a:avLst/>
          </a:prstGeom>
          <a:noFill/>
          <a:ln>
            <a:noFill/>
          </a:ln>
        </p:spPr>
        <p:txBody>
          <a:bodyPr lIns="0" rIns="0" tIns="64080" bIns="0" anchor="b"/>
          <a:p>
            <a:pPr algn="ctr">
              <a:lnSpc>
                <a:spcPct val="100000"/>
              </a:lnSpc>
            </a:pPr>
            <a:r>
              <a:rPr lang="en-US" sz="4000">
                <a:solidFill>
                  <a:srgbClr val="000000"/>
                </a:solidFill>
                <a:latin typeface="Arial"/>
              </a:rPr>
              <a:t>“</a:t>
            </a:r>
            <a:r>
              <a:rPr lang="en-US" sz="4000">
                <a:solidFill>
                  <a:srgbClr val="000000"/>
                </a:solidFill>
                <a:latin typeface="Arial"/>
              </a:rPr>
              <a:t>УС” ҮНДЭСНИЙ ХӨТӨЛБӨРИЙН ЗОРИЛТ, ХОЛБОГДОХ ЗАРИМ ЗААЛТ</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21" name="Picture 8" descr=""/>
          <p:cNvPicPr/>
          <p:nvPr/>
        </p:nvPicPr>
        <p:blipFill>
          <a:blip r:embed="rId1"/>
          <a:stretch>
            <a:fillRect/>
          </a:stretch>
        </p:blipFill>
        <p:spPr>
          <a:xfrm>
            <a:off x="0" y="0"/>
            <a:ext cx="12800880" cy="9600480"/>
          </a:xfrm>
          <a:prstGeom prst="rect">
            <a:avLst/>
          </a:prstGeom>
          <a:ln>
            <a:noFill/>
          </a:ln>
        </p:spPr>
      </p:pic>
      <p:sp>
        <p:nvSpPr>
          <p:cNvPr id="122" name="CustomShape 1"/>
          <p:cNvSpPr/>
          <p:nvPr/>
        </p:nvSpPr>
        <p:spPr>
          <a:xfrm>
            <a:off x="426600" y="1752480"/>
            <a:ext cx="12160800" cy="1407960"/>
          </a:xfrm>
          <a:prstGeom prst="rect">
            <a:avLst/>
          </a:prstGeom>
          <a:noFill/>
          <a:ln>
            <a:noFill/>
          </a:ln>
        </p:spPr>
        <p:txBody>
          <a:bodyPr lIns="128160" rIns="128160" tIns="64080" bIns="64080"/>
          <a:p>
            <a:pPr algn="just">
              <a:lnSpc>
                <a:spcPct val="100000"/>
              </a:lnSpc>
            </a:pPr>
            <a:r>
              <a:rPr lang="en-US" sz="2800">
                <a:solidFill>
                  <a:srgbClr val="000000"/>
                </a:solidFill>
                <a:latin typeface="Arial"/>
              </a:rPr>
              <a:t>Засгийн газрын 2013 оны 322 дугаар тогтоолын дагуу хөтөлбөрийн хэрэгжилтэнд хяналт шинжилгээ, үнэлгээ хийсэн ба дээрх 6 зорилтын биелэлт 2014 оны жилийн эцсийн байдлаар доорх зурагт үзүүлэв. </a:t>
            </a:r>
            <a:endParaRPr/>
          </a:p>
        </p:txBody>
      </p:sp>
      <p:graphicFrame>
        <p:nvGraphicFramePr>
          <p:cNvPr id="123" name="Table 2"/>
          <p:cNvGraphicFramePr/>
          <p:nvPr/>
        </p:nvGraphicFramePr>
        <p:xfrm>
          <a:off x="274320" y="4267080"/>
          <a:ext cx="3839760" cy="3606120"/>
        </p:xfrm>
        <a:graphic>
          <a:graphicData uri="http://schemas.openxmlformats.org/drawingml/2006/table">
            <a:tbl>
              <a:tblPr/>
              <a:tblGrid>
                <a:gridCol w="1706760"/>
                <a:gridCol w="2133360"/>
              </a:tblGrid>
              <a:tr h="723600">
                <a:tc>
                  <a:txBody>
                    <a:bodyPr/>
                    <a:p>
                      <a:pPr>
                        <a:lnSpc>
                          <a:spcPct val="100000"/>
                        </a:lnSpc>
                      </a:pPr>
                      <a:r>
                        <a:rPr b="1" lang="en-US" sz="2200">
                          <a:solidFill>
                            <a:srgbClr val="000000"/>
                          </a:solidFill>
                          <a:latin typeface="Arial"/>
                        </a:rPr>
                        <a:t>Зорилтууд</a:t>
                      </a:r>
                      <a:endParaRPr/>
                    </a:p>
                  </a:txBody>
                  <a:tcPr/>
                </a:tc>
                <a:tc>
                  <a:txBody>
                    <a:bodyPr/>
                    <a:p>
                      <a:pPr>
                        <a:lnSpc>
                          <a:spcPct val="100000"/>
                        </a:lnSpc>
                      </a:pPr>
                      <a:r>
                        <a:rPr b="1" lang="en-US" sz="2200">
                          <a:solidFill>
                            <a:srgbClr val="000000"/>
                          </a:solidFill>
                          <a:latin typeface="Arial"/>
                        </a:rPr>
                        <a:t>Хэрэгжилтийн дүн, %</a:t>
                      </a:r>
                      <a:endParaRPr/>
                    </a:p>
                  </a:txBody>
                  <a:tcPr/>
                </a:tc>
              </a:tr>
              <a:tr h="399240">
                <a:tc>
                  <a:txBody>
                    <a:bodyPr/>
                    <a:p>
                      <a:pPr>
                        <a:lnSpc>
                          <a:spcPct val="100000"/>
                        </a:lnSpc>
                      </a:pPr>
                      <a:r>
                        <a:rPr lang="en-US" sz="2200">
                          <a:solidFill>
                            <a:srgbClr val="000000"/>
                          </a:solidFill>
                          <a:latin typeface="Arial"/>
                        </a:rPr>
                        <a:t>Зорилт 1</a:t>
                      </a:r>
                      <a:endParaRPr/>
                    </a:p>
                  </a:txBody>
                  <a:tcPr/>
                </a:tc>
                <a:tc>
                  <a:txBody>
                    <a:bodyPr/>
                    <a:p>
                      <a:pPr algn="ctr">
                        <a:lnSpc>
                          <a:spcPct val="100000"/>
                        </a:lnSpc>
                      </a:pPr>
                      <a:r>
                        <a:rPr lang="en-US" sz="2200">
                          <a:solidFill>
                            <a:srgbClr val="000000"/>
                          </a:solidFill>
                          <a:latin typeface="Arial"/>
                        </a:rPr>
                        <a:t>70.0</a:t>
                      </a:r>
                      <a:endParaRPr/>
                    </a:p>
                  </a:txBody>
                  <a:tcPr/>
                </a:tc>
              </a:tr>
              <a:tr h="399240">
                <a:tc>
                  <a:txBody>
                    <a:bodyPr/>
                    <a:p>
                      <a:pPr>
                        <a:lnSpc>
                          <a:spcPct val="100000"/>
                        </a:lnSpc>
                      </a:pPr>
                      <a:r>
                        <a:rPr lang="en-US" sz="2200">
                          <a:solidFill>
                            <a:srgbClr val="000000"/>
                          </a:solidFill>
                          <a:latin typeface="Arial"/>
                        </a:rPr>
                        <a:t>Зорилт 2</a:t>
                      </a:r>
                      <a:endParaRPr/>
                    </a:p>
                  </a:txBody>
                  <a:tcPr/>
                </a:tc>
                <a:tc>
                  <a:txBody>
                    <a:bodyPr/>
                    <a:p>
                      <a:pPr algn="ctr">
                        <a:lnSpc>
                          <a:spcPct val="100000"/>
                        </a:lnSpc>
                      </a:pPr>
                      <a:r>
                        <a:rPr lang="en-US" sz="2200">
                          <a:solidFill>
                            <a:srgbClr val="000000"/>
                          </a:solidFill>
                          <a:latin typeface="Arial"/>
                        </a:rPr>
                        <a:t>40.0</a:t>
                      </a:r>
                      <a:endParaRPr/>
                    </a:p>
                  </a:txBody>
                  <a:tcPr/>
                </a:tc>
              </a:tr>
              <a:tr h="399240">
                <a:tc>
                  <a:txBody>
                    <a:bodyPr/>
                    <a:p>
                      <a:pPr>
                        <a:lnSpc>
                          <a:spcPct val="100000"/>
                        </a:lnSpc>
                      </a:pPr>
                      <a:r>
                        <a:rPr lang="en-US" sz="2200">
                          <a:solidFill>
                            <a:srgbClr val="ff0000"/>
                          </a:solidFill>
                          <a:latin typeface="Arial"/>
                        </a:rPr>
                        <a:t>Зорилт 3</a:t>
                      </a:r>
                      <a:endParaRPr/>
                    </a:p>
                  </a:txBody>
                  <a:tcPr/>
                </a:tc>
                <a:tc>
                  <a:txBody>
                    <a:bodyPr/>
                    <a:p>
                      <a:pPr algn="ctr">
                        <a:lnSpc>
                          <a:spcPct val="100000"/>
                        </a:lnSpc>
                      </a:pPr>
                      <a:r>
                        <a:rPr lang="en-US" sz="2200">
                          <a:solidFill>
                            <a:srgbClr val="ff0000"/>
                          </a:solidFill>
                          <a:latin typeface="Arial"/>
                        </a:rPr>
                        <a:t>30.0</a:t>
                      </a:r>
                      <a:endParaRPr/>
                    </a:p>
                  </a:txBody>
                  <a:tcPr/>
                </a:tc>
              </a:tr>
              <a:tr h="485640">
                <a:tc>
                  <a:txBody>
                    <a:bodyPr/>
                    <a:p>
                      <a:pPr>
                        <a:lnSpc>
                          <a:spcPct val="100000"/>
                        </a:lnSpc>
                      </a:pPr>
                      <a:r>
                        <a:rPr lang="en-US" sz="2200">
                          <a:solidFill>
                            <a:srgbClr val="ff0000"/>
                          </a:solidFill>
                          <a:latin typeface="Arial"/>
                        </a:rPr>
                        <a:t>Зорилт 4</a:t>
                      </a:r>
                      <a:endParaRPr/>
                    </a:p>
                  </a:txBody>
                  <a:tcPr/>
                </a:tc>
                <a:tc>
                  <a:txBody>
                    <a:bodyPr/>
                    <a:p>
                      <a:pPr algn="ctr">
                        <a:lnSpc>
                          <a:spcPct val="100000"/>
                        </a:lnSpc>
                      </a:pPr>
                      <a:r>
                        <a:rPr lang="en-US" sz="2200">
                          <a:solidFill>
                            <a:srgbClr val="ff0000"/>
                          </a:solidFill>
                          <a:latin typeface="Arial"/>
                        </a:rPr>
                        <a:t>60.0</a:t>
                      </a:r>
                      <a:endParaRPr/>
                    </a:p>
                  </a:txBody>
                  <a:tcPr/>
                </a:tc>
              </a:tr>
              <a:tr h="399240">
                <a:tc>
                  <a:txBody>
                    <a:bodyPr/>
                    <a:p>
                      <a:pPr>
                        <a:lnSpc>
                          <a:spcPct val="100000"/>
                        </a:lnSpc>
                      </a:pPr>
                      <a:r>
                        <a:rPr lang="en-US" sz="2200">
                          <a:solidFill>
                            <a:srgbClr val="000000"/>
                          </a:solidFill>
                          <a:latin typeface="Arial"/>
                        </a:rPr>
                        <a:t>Зорилт 5</a:t>
                      </a:r>
                      <a:endParaRPr/>
                    </a:p>
                  </a:txBody>
                  <a:tcPr/>
                </a:tc>
                <a:tc>
                  <a:txBody>
                    <a:bodyPr/>
                    <a:p>
                      <a:pPr algn="ctr">
                        <a:lnSpc>
                          <a:spcPct val="100000"/>
                        </a:lnSpc>
                      </a:pPr>
                      <a:r>
                        <a:rPr lang="en-US" sz="2200">
                          <a:solidFill>
                            <a:srgbClr val="000000"/>
                          </a:solidFill>
                          <a:latin typeface="Arial"/>
                        </a:rPr>
                        <a:t>70.0</a:t>
                      </a:r>
                      <a:endParaRPr/>
                    </a:p>
                  </a:txBody>
                  <a:tcPr/>
                </a:tc>
              </a:tr>
              <a:tr h="399240">
                <a:tc>
                  <a:txBody>
                    <a:bodyPr/>
                    <a:p>
                      <a:pPr>
                        <a:lnSpc>
                          <a:spcPct val="100000"/>
                        </a:lnSpc>
                      </a:pPr>
                      <a:r>
                        <a:rPr lang="en-US" sz="2200">
                          <a:solidFill>
                            <a:srgbClr val="000000"/>
                          </a:solidFill>
                          <a:latin typeface="Arial"/>
                        </a:rPr>
                        <a:t>Зорилт 6</a:t>
                      </a:r>
                      <a:endParaRPr/>
                    </a:p>
                  </a:txBody>
                  <a:tcPr/>
                </a:tc>
                <a:tc>
                  <a:txBody>
                    <a:bodyPr/>
                    <a:p>
                      <a:pPr algn="ctr">
                        <a:lnSpc>
                          <a:spcPct val="100000"/>
                        </a:lnSpc>
                      </a:pPr>
                      <a:r>
                        <a:rPr lang="en-US" sz="2200">
                          <a:solidFill>
                            <a:srgbClr val="000000"/>
                          </a:solidFill>
                          <a:latin typeface="Arial"/>
                        </a:rPr>
                        <a:t>50.0</a:t>
                      </a:r>
                      <a:endParaRPr/>
                    </a:p>
                  </a:txBody>
                  <a:tcPr/>
                </a:tc>
              </a:tr>
              <a:tr h="401040">
                <a:tc>
                  <a:txBody>
                    <a:bodyPr/>
                    <a:p>
                      <a:pPr>
                        <a:lnSpc>
                          <a:spcPct val="100000"/>
                        </a:lnSpc>
                      </a:pPr>
                      <a:r>
                        <a:rPr b="1" lang="en-US" sz="2200">
                          <a:solidFill>
                            <a:srgbClr val="000000"/>
                          </a:solidFill>
                          <a:latin typeface="Arial"/>
                        </a:rPr>
                        <a:t>2014онд</a:t>
                      </a:r>
                      <a:endParaRPr/>
                    </a:p>
                  </a:txBody>
                  <a:tcPr/>
                </a:tc>
                <a:tc>
                  <a:txBody>
                    <a:bodyPr/>
                    <a:p>
                      <a:pPr algn="ctr">
                        <a:lnSpc>
                          <a:spcPct val="100000"/>
                        </a:lnSpc>
                      </a:pPr>
                      <a:r>
                        <a:rPr b="1" lang="en-US" sz="2200">
                          <a:solidFill>
                            <a:srgbClr val="000000"/>
                          </a:solidFill>
                          <a:latin typeface="Arial"/>
                        </a:rPr>
                        <a:t>53.3</a:t>
                      </a:r>
                      <a:endParaRPr/>
                    </a:p>
                  </a:txBody>
                  <a:tcPr/>
                </a:tc>
              </a:tr>
            </a:tbl>
          </a:graphicData>
        </a:graphic>
      </p:graphicFrame>
      <p:sp>
        <p:nvSpPr>
          <p:cNvPr id="124" name="CustomShape 3"/>
          <p:cNvSpPr/>
          <p:nvPr/>
        </p:nvSpPr>
        <p:spPr>
          <a:xfrm>
            <a:off x="640080" y="533520"/>
            <a:ext cx="11520720" cy="1142280"/>
          </a:xfrm>
          <a:prstGeom prst="rect">
            <a:avLst/>
          </a:prstGeom>
          <a:noFill/>
          <a:ln>
            <a:noFill/>
          </a:ln>
        </p:spPr>
        <p:txBody>
          <a:bodyPr lIns="0" rIns="0" tIns="64080" bIns="0" anchor="b"/>
          <a:p>
            <a:pPr algn="ctr">
              <a:lnSpc>
                <a:spcPct val="100000"/>
              </a:lnSpc>
            </a:pPr>
            <a:r>
              <a:rPr lang="en-US" sz="4000">
                <a:solidFill>
                  <a:srgbClr val="000000"/>
                </a:solidFill>
                <a:latin typeface="Arial"/>
              </a:rPr>
              <a:t>“</a:t>
            </a:r>
            <a:r>
              <a:rPr lang="en-US" sz="4000">
                <a:solidFill>
                  <a:srgbClr val="000000"/>
                </a:solidFill>
                <a:latin typeface="Arial"/>
              </a:rPr>
              <a:t>УС” ҮНДЭСНИЙ ХӨТӨЛБӨРИЙН ХЭРЭГЖИЛТ</a:t>
            </a:r>
            <a:endParaRPr/>
          </a:p>
        </p:txBody>
      </p:sp>
      <p:graphicFrame>
        <p:nvGraphicFramePr>
          <p:cNvPr id="125" name="Chart 6"/>
          <p:cNvGraphicFramePr/>
          <p:nvPr/>
        </p:nvGraphicFramePr>
        <p:xfrm>
          <a:off x="4648320" y="3429000"/>
          <a:ext cx="7314480" cy="4571280"/>
        </p:xfrm>
        <a:graphic>
          <a:graphicData uri="http://schemas.openxmlformats.org/drawingml/2006/chart">
            <c:chart xmlns:c="http://schemas.openxmlformats.org/drawingml/2006/chart" xmlns:r="http://schemas.openxmlformats.org/officeDocument/2006/relationships" r:id="rId2"/>
          </a:graphicData>
        </a:graphic>
      </p:graphicFrame>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26" name="Picture 8" descr=""/>
          <p:cNvPicPr/>
          <p:nvPr/>
        </p:nvPicPr>
        <p:blipFill>
          <a:blip r:embed="rId1"/>
          <a:stretch>
            <a:fillRect/>
          </a:stretch>
        </p:blipFill>
        <p:spPr>
          <a:xfrm>
            <a:off x="0" y="0"/>
            <a:ext cx="12800880" cy="9600480"/>
          </a:xfrm>
          <a:prstGeom prst="rect">
            <a:avLst/>
          </a:prstGeom>
          <a:ln>
            <a:noFill/>
          </a:ln>
        </p:spPr>
      </p:pic>
      <p:sp>
        <p:nvSpPr>
          <p:cNvPr id="127" name="CustomShape 1"/>
          <p:cNvSpPr/>
          <p:nvPr/>
        </p:nvSpPr>
        <p:spPr>
          <a:xfrm>
            <a:off x="426600" y="1905120"/>
            <a:ext cx="12160800" cy="981360"/>
          </a:xfrm>
          <a:prstGeom prst="rect">
            <a:avLst/>
          </a:prstGeom>
          <a:noFill/>
          <a:ln>
            <a:noFill/>
          </a:ln>
        </p:spPr>
        <p:txBody>
          <a:bodyPr lIns="128160" rIns="128160" tIns="64080" bIns="64080"/>
          <a:p>
            <a:pPr algn="just">
              <a:lnSpc>
                <a:spcPct val="100000"/>
              </a:lnSpc>
            </a:pPr>
            <a:r>
              <a:rPr lang="en-US" sz="2800">
                <a:solidFill>
                  <a:srgbClr val="000000"/>
                </a:solidFill>
                <a:latin typeface="Arial"/>
              </a:rPr>
              <a:t>Хөтөлбөрийн хэрэгжилтэнд хийсэн хяналт шинжилгээ, үнэлгээний дүнгээр 2014 оны гүйцэтгэл </a:t>
            </a:r>
            <a:r>
              <a:rPr b="1" lang="en-US" sz="2800">
                <a:solidFill>
                  <a:srgbClr val="000000"/>
                </a:solidFill>
                <a:latin typeface="Arial"/>
              </a:rPr>
              <a:t>53,3% </a:t>
            </a:r>
            <a:r>
              <a:rPr lang="en-US" sz="2800">
                <a:solidFill>
                  <a:srgbClr val="000000"/>
                </a:solidFill>
                <a:latin typeface="Arial"/>
              </a:rPr>
              <a:t>байна. </a:t>
            </a:r>
            <a:endParaRPr/>
          </a:p>
        </p:txBody>
      </p:sp>
      <p:graphicFrame>
        <p:nvGraphicFramePr>
          <p:cNvPr id="128" name="Chart 11"/>
          <p:cNvGraphicFramePr/>
          <p:nvPr/>
        </p:nvGraphicFramePr>
        <p:xfrm>
          <a:off x="609480" y="3962520"/>
          <a:ext cx="11734200" cy="5333400"/>
        </p:xfrm>
        <a:graphic>
          <a:graphicData uri="http://schemas.openxmlformats.org/drawingml/2006/chart">
            <c:chart xmlns:c="http://schemas.openxmlformats.org/drawingml/2006/chart" xmlns:r="http://schemas.openxmlformats.org/officeDocument/2006/relationships" r:id="rId2"/>
          </a:graphicData>
        </a:graphic>
      </p:graphicFrame>
      <p:sp>
        <p:nvSpPr>
          <p:cNvPr id="129" name="CustomShape 2"/>
          <p:cNvSpPr/>
          <p:nvPr/>
        </p:nvSpPr>
        <p:spPr>
          <a:xfrm>
            <a:off x="640080" y="609480"/>
            <a:ext cx="11520720" cy="1142280"/>
          </a:xfrm>
          <a:prstGeom prst="rect">
            <a:avLst/>
          </a:prstGeom>
          <a:noFill/>
          <a:ln>
            <a:noFill/>
          </a:ln>
        </p:spPr>
        <p:txBody>
          <a:bodyPr lIns="0" rIns="0" tIns="64080" bIns="0" anchor="b"/>
          <a:p>
            <a:pPr algn="ctr">
              <a:lnSpc>
                <a:spcPct val="100000"/>
              </a:lnSpc>
            </a:pPr>
            <a:r>
              <a:rPr lang="en-US" sz="4000">
                <a:solidFill>
                  <a:srgbClr val="000000"/>
                </a:solidFill>
                <a:latin typeface="Arial"/>
              </a:rPr>
              <a:t>“</a:t>
            </a:r>
            <a:r>
              <a:rPr lang="en-US" sz="4000">
                <a:solidFill>
                  <a:srgbClr val="000000"/>
                </a:solidFill>
                <a:latin typeface="Arial"/>
              </a:rPr>
              <a:t>УС” ҮНДЭСНИЙ ХӨТӨЛБӨРИЙН ХЭРЭГЖИЛТ</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30" name="Picture 8" descr=""/>
          <p:cNvPicPr/>
          <p:nvPr/>
        </p:nvPicPr>
        <p:blipFill>
          <a:blip r:embed="rId1"/>
          <a:stretch>
            <a:fillRect/>
          </a:stretch>
        </p:blipFill>
        <p:spPr>
          <a:xfrm>
            <a:off x="0" y="0"/>
            <a:ext cx="12800880" cy="9600480"/>
          </a:xfrm>
          <a:prstGeom prst="rect">
            <a:avLst/>
          </a:prstGeom>
          <a:ln>
            <a:noFill/>
          </a:ln>
        </p:spPr>
      </p:pic>
      <p:sp>
        <p:nvSpPr>
          <p:cNvPr id="131" name="CustomShape 1"/>
          <p:cNvSpPr/>
          <p:nvPr/>
        </p:nvSpPr>
        <p:spPr>
          <a:xfrm>
            <a:off x="640080" y="457200"/>
            <a:ext cx="11520720" cy="1370880"/>
          </a:xfrm>
          <a:prstGeom prst="rect">
            <a:avLst/>
          </a:prstGeom>
          <a:noFill/>
          <a:ln>
            <a:noFill/>
          </a:ln>
        </p:spPr>
        <p:txBody>
          <a:bodyPr lIns="0" rIns="0" tIns="64080" bIns="0" anchor="b"/>
          <a:p>
            <a:pPr algn="ctr">
              <a:lnSpc>
                <a:spcPct val="100000"/>
              </a:lnSpc>
            </a:pPr>
            <a:r>
              <a:rPr lang="en-US" sz="4000">
                <a:solidFill>
                  <a:srgbClr val="000000"/>
                </a:solidFill>
                <a:latin typeface="Arial"/>
              </a:rPr>
              <a:t>ЦААШИД АНХААРАХ АСУУДЛУУД</a:t>
            </a:r>
            <a:endParaRPr/>
          </a:p>
        </p:txBody>
      </p:sp>
      <p:sp>
        <p:nvSpPr>
          <p:cNvPr id="132" name="CustomShape 2"/>
          <p:cNvSpPr/>
          <p:nvPr/>
        </p:nvSpPr>
        <p:spPr>
          <a:xfrm>
            <a:off x="304920" y="2286000"/>
            <a:ext cx="12191400" cy="6519240"/>
          </a:xfrm>
          <a:prstGeom prst="rect">
            <a:avLst/>
          </a:prstGeom>
          <a:noFill/>
          <a:ln>
            <a:noFill/>
          </a:ln>
        </p:spPr>
        <p:txBody>
          <a:bodyPr lIns="128160" rIns="128160" tIns="64080" bIns="64080"/>
          <a:p>
            <a:pPr algn="just">
              <a:lnSpc>
                <a:spcPct val="100000"/>
              </a:lnSpc>
              <a:buSzPct val="95000"/>
              <a:buFont typeface="Wingdings 2" charset="2"/>
              <a:buChar char=""/>
            </a:pPr>
            <a:r>
              <a:rPr lang="en-US" sz="3200">
                <a:solidFill>
                  <a:srgbClr val="000000"/>
                </a:solidFill>
                <a:latin typeface="Arial"/>
              </a:rPr>
              <a:t>Ус бол байгалийн нөөц талаас харьцангуй сайн хамгаалагдсан гэж үзэж болох юм.</a:t>
            </a:r>
            <a:endParaRPr/>
          </a:p>
          <a:p>
            <a:pPr algn="just">
              <a:lnSpc>
                <a:spcPct val="100000"/>
              </a:lnSpc>
              <a:buSzPct val="95000"/>
              <a:buFont typeface="Wingdings 2" charset="2"/>
              <a:buChar char=""/>
            </a:pPr>
            <a:r>
              <a:rPr b="1" lang="en-US" sz="3200">
                <a:solidFill>
                  <a:srgbClr val="000000"/>
                </a:solidFill>
                <a:latin typeface="Arial"/>
              </a:rPr>
              <a:t>Хууль, эрх зүйн шинэчлэлт </a:t>
            </a:r>
            <a:endParaRPr/>
          </a:p>
          <a:p>
            <a:pPr algn="just">
              <a:lnSpc>
                <a:spcPct val="100000"/>
              </a:lnSpc>
              <a:buSzPct val="95000"/>
              <a:buFont typeface="Wingdings 2" charset="2"/>
              <a:buChar char=""/>
            </a:pPr>
            <a:r>
              <a:rPr b="1" lang="en-US" sz="3200">
                <a:solidFill>
                  <a:srgbClr val="000000"/>
                </a:solidFill>
                <a:latin typeface="Arial"/>
              </a:rPr>
              <a:t>Бүтцийн өөрчлөлт </a:t>
            </a:r>
            <a:endParaRPr/>
          </a:p>
          <a:p>
            <a:pPr algn="just">
              <a:lnSpc>
                <a:spcPct val="100000"/>
              </a:lnSpc>
              <a:buSzPct val="95000"/>
              <a:buFont typeface="Wingdings 2" charset="2"/>
              <a:buChar char=""/>
            </a:pPr>
            <a:r>
              <a:rPr b="1" lang="en-US" sz="3200">
                <a:solidFill>
                  <a:srgbClr val="000000"/>
                </a:solidFill>
                <a:latin typeface="Arial"/>
              </a:rPr>
              <a:t>Төвлөрсөн системтэй ус хангамжийн тухайд хуучирсан, стандарт бус, хамрах хүрээ бага</a:t>
            </a:r>
            <a:endParaRPr/>
          </a:p>
          <a:p>
            <a:pPr algn="just">
              <a:lnSpc>
                <a:spcPct val="100000"/>
              </a:lnSpc>
              <a:buSzPct val="95000"/>
              <a:buFont typeface="Wingdings 2" charset="2"/>
              <a:buChar char=""/>
            </a:pPr>
            <a:r>
              <a:rPr b="1" lang="en-US" sz="3200">
                <a:solidFill>
                  <a:srgbClr val="000000"/>
                </a:solidFill>
                <a:latin typeface="Arial"/>
              </a:rPr>
              <a:t>Говийн бүсийн цэнгэг усны ордуудын хамгаалалт, усны сан бүхий хамгаалалтын бүс. (эх үүсвэрийн) </a:t>
            </a:r>
            <a:endParaRPr/>
          </a:p>
          <a:p>
            <a:pPr algn="just">
              <a:lnSpc>
                <a:spcPct val="100000"/>
              </a:lnSpc>
              <a:buSzPct val="95000"/>
              <a:buFont typeface="Wingdings 2" charset="2"/>
              <a:buChar char=""/>
            </a:pPr>
            <a:r>
              <a:rPr b="1" lang="en-US" sz="3200">
                <a:solidFill>
                  <a:srgbClr val="000000"/>
                </a:solidFill>
                <a:latin typeface="Arial"/>
              </a:rPr>
              <a:t>Усны аюулгүй байдал</a:t>
            </a:r>
            <a:endParaRPr/>
          </a:p>
          <a:p>
            <a:pPr algn="just">
              <a:lnSpc>
                <a:spcPct val="100000"/>
              </a:lnSpc>
              <a:buSzPct val="95000"/>
              <a:buFont typeface="Wingdings 2" charset="2"/>
              <a:buChar char=""/>
            </a:pPr>
            <a:r>
              <a:rPr b="1" lang="en-US" sz="3200">
                <a:solidFill>
                  <a:srgbClr val="000000"/>
                </a:solidFill>
                <a:latin typeface="Arial"/>
              </a:rPr>
              <a:t>Хамтын ажиллагаа</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33" name="Picture 3" descr=""/>
          <p:cNvPicPr/>
          <p:nvPr/>
        </p:nvPicPr>
        <p:blipFill>
          <a:blip r:embed="rId1"/>
          <a:stretch>
            <a:fillRect/>
          </a:stretch>
        </p:blipFill>
        <p:spPr>
          <a:xfrm>
            <a:off x="0" y="0"/>
            <a:ext cx="12800880" cy="9600480"/>
          </a:xfrm>
          <a:prstGeom prst="rect">
            <a:avLst/>
          </a:prstGeom>
          <a:ln>
            <a:noFill/>
          </a:ln>
        </p:spPr>
      </p:pic>
      <p:sp>
        <p:nvSpPr>
          <p:cNvPr id="134" name="CustomShape 1"/>
          <p:cNvSpPr/>
          <p:nvPr/>
        </p:nvSpPr>
        <p:spPr>
          <a:xfrm>
            <a:off x="640080" y="533520"/>
            <a:ext cx="11520720" cy="1370880"/>
          </a:xfrm>
          <a:prstGeom prst="rect">
            <a:avLst/>
          </a:prstGeom>
          <a:noFill/>
          <a:ln>
            <a:noFill/>
          </a:ln>
        </p:spPr>
        <p:txBody>
          <a:bodyPr lIns="0" rIns="0" tIns="64080" bIns="0" anchor="b"/>
          <a:p>
            <a:pPr algn="ctr">
              <a:lnSpc>
                <a:spcPct val="100000"/>
              </a:lnSpc>
            </a:pPr>
            <a:r>
              <a:rPr lang="en-US" sz="4000">
                <a:solidFill>
                  <a:srgbClr val="000000"/>
                </a:solidFill>
                <a:latin typeface="Arial"/>
              </a:rPr>
              <a:t>АЖЛЫН</a:t>
            </a:r>
            <a:r>
              <a:rPr lang="en-US" sz="4000">
                <a:solidFill>
                  <a:srgbClr val="04617b"/>
                </a:solidFill>
                <a:latin typeface="Arial"/>
              </a:rPr>
              <a:t> </a:t>
            </a:r>
            <a:r>
              <a:rPr lang="en-US" sz="4000">
                <a:solidFill>
                  <a:srgbClr val="000000"/>
                </a:solidFill>
                <a:latin typeface="Arial"/>
              </a:rPr>
              <a:t>ХЭСГҮҮД</a:t>
            </a:r>
            <a:endParaRPr/>
          </a:p>
        </p:txBody>
      </p:sp>
      <p:sp>
        <p:nvSpPr>
          <p:cNvPr id="135" name="CustomShape 2"/>
          <p:cNvSpPr/>
          <p:nvPr/>
        </p:nvSpPr>
        <p:spPr>
          <a:xfrm>
            <a:off x="639720" y="2362320"/>
            <a:ext cx="11521440" cy="5955480"/>
          </a:xfrm>
          <a:prstGeom prst="rect">
            <a:avLst/>
          </a:prstGeom>
          <a:noFill/>
          <a:ln>
            <a:noFill/>
          </a:ln>
        </p:spPr>
        <p:txBody>
          <a:bodyPr lIns="128160" rIns="128160" tIns="64080" bIns="64080"/>
          <a:p>
            <a:pPr algn="just">
              <a:lnSpc>
                <a:spcPct val="100000"/>
              </a:lnSpc>
              <a:buSzPct val="95000"/>
              <a:buFont typeface="Wingdings 2" charset="2"/>
              <a:buChar char=""/>
            </a:pPr>
            <a:r>
              <a:rPr lang="en-US" sz="4000">
                <a:solidFill>
                  <a:srgbClr val="000000"/>
                </a:solidFill>
                <a:latin typeface="Arial"/>
              </a:rPr>
              <a:t>Ерөнхий сайдын 2013 оны 136 дугаар захирамжаар байгуулагдсан ажлын хэсэг</a:t>
            </a:r>
            <a:endParaRPr/>
          </a:p>
          <a:p>
            <a:pPr algn="just">
              <a:lnSpc>
                <a:spcPct val="100000"/>
              </a:lnSpc>
            </a:pPr>
            <a:r>
              <a:rPr b="1" lang="en-US" sz="4000">
                <a:solidFill>
                  <a:srgbClr val="000000"/>
                </a:solidFill>
                <a:latin typeface="Arial"/>
              </a:rPr>
              <a:t>	</a:t>
            </a:r>
            <a:r>
              <a:rPr b="1" lang="en-US" sz="4000">
                <a:solidFill>
                  <a:srgbClr val="000000"/>
                </a:solidFill>
                <a:latin typeface="Arial"/>
              </a:rPr>
              <a:t>Үүрэг:</a:t>
            </a:r>
            <a:r>
              <a:rPr lang="en-US" sz="4000">
                <a:solidFill>
                  <a:srgbClr val="000000"/>
                </a:solidFill>
                <a:latin typeface="Arial"/>
              </a:rPr>
              <a:t> Усны салбарын бүтэц, зохион </a:t>
            </a:r>
            <a:r>
              <a:rPr lang="en-US" sz="4000">
                <a:solidFill>
                  <a:srgbClr val="000000"/>
                </a:solidFill>
                <a:latin typeface="Arial"/>
              </a:rPr>
              <a:t>	</a:t>
            </a:r>
            <a:r>
              <a:rPr lang="en-US" sz="4000">
                <a:solidFill>
                  <a:srgbClr val="000000"/>
                </a:solidFill>
                <a:latin typeface="Arial"/>
              </a:rPr>
              <a:t>байгуулалтыг боловсронгуй болгох, ажил </a:t>
            </a:r>
            <a:r>
              <a:rPr lang="en-US" sz="4000">
                <a:solidFill>
                  <a:srgbClr val="000000"/>
                </a:solidFill>
                <a:latin typeface="Arial"/>
              </a:rPr>
              <a:t>	</a:t>
            </a:r>
            <a:r>
              <a:rPr lang="en-US" sz="4000">
                <a:solidFill>
                  <a:srgbClr val="000000"/>
                </a:solidFill>
                <a:latin typeface="Arial"/>
              </a:rPr>
              <a:t>үүргийн давхардал, хийдлийг </a:t>
            </a:r>
            <a:r>
              <a:rPr lang="en-US" sz="4000">
                <a:solidFill>
                  <a:srgbClr val="000000"/>
                </a:solidFill>
                <a:latin typeface="Arial"/>
              </a:rPr>
              <a:t>	</a:t>
            </a:r>
            <a:r>
              <a:rPr lang="en-US" sz="4000">
                <a:solidFill>
                  <a:srgbClr val="000000"/>
                </a:solidFill>
                <a:latin typeface="Arial"/>
              </a:rPr>
              <a:t>арилгах, усны салбарын санхүүжилтийн </a:t>
            </a:r>
            <a:r>
              <a:rPr lang="en-US" sz="4000">
                <a:solidFill>
                  <a:srgbClr val="000000"/>
                </a:solidFill>
                <a:latin typeface="Arial"/>
              </a:rPr>
              <a:t>	</a:t>
            </a:r>
            <a:r>
              <a:rPr lang="en-US" sz="4000">
                <a:solidFill>
                  <a:srgbClr val="000000"/>
                </a:solidFill>
                <a:latin typeface="Arial"/>
              </a:rPr>
              <a:t>механизмыг бүрдүүлэх асуудлыг </a:t>
            </a:r>
            <a:r>
              <a:rPr lang="en-US" sz="4000">
                <a:solidFill>
                  <a:srgbClr val="000000"/>
                </a:solidFill>
                <a:latin typeface="Arial"/>
              </a:rPr>
              <a:t>	</a:t>
            </a:r>
            <a:r>
              <a:rPr lang="en-US" sz="4000">
                <a:solidFill>
                  <a:srgbClr val="000000"/>
                </a:solidFill>
                <a:latin typeface="Arial"/>
              </a:rPr>
              <a:t>шийдвэрлэх санал, дүгнэлт боловсруулах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36" name="Picture 3" descr=""/>
          <p:cNvPicPr/>
          <p:nvPr/>
        </p:nvPicPr>
        <p:blipFill>
          <a:blip r:embed="rId1"/>
          <a:stretch>
            <a:fillRect/>
          </a:stretch>
        </p:blipFill>
        <p:spPr>
          <a:xfrm>
            <a:off x="0" y="0"/>
            <a:ext cx="12800880" cy="9600480"/>
          </a:xfrm>
          <a:prstGeom prst="rect">
            <a:avLst/>
          </a:prstGeom>
          <a:ln>
            <a:noFill/>
          </a:ln>
        </p:spPr>
      </p:pic>
      <p:sp>
        <p:nvSpPr>
          <p:cNvPr id="137" name="CustomShape 1"/>
          <p:cNvSpPr/>
          <p:nvPr/>
        </p:nvSpPr>
        <p:spPr>
          <a:xfrm>
            <a:off x="639720" y="384120"/>
            <a:ext cx="11521440" cy="1063080"/>
          </a:xfrm>
          <a:prstGeom prst="rect">
            <a:avLst/>
          </a:prstGeom>
          <a:noFill/>
          <a:ln>
            <a:noFill/>
          </a:ln>
        </p:spPr>
        <p:txBody>
          <a:bodyPr lIns="0" rIns="0" tIns="64080" bIns="0" anchor="b"/>
          <a:p>
            <a:pPr algn="ctr">
              <a:lnSpc>
                <a:spcPct val="100000"/>
              </a:lnSpc>
            </a:pPr>
            <a:r>
              <a:rPr lang="en-US" sz="4000">
                <a:solidFill>
                  <a:srgbClr val="000000"/>
                </a:solidFill>
                <a:latin typeface="Arial"/>
              </a:rPr>
              <a:t>АЖЛЫН</a:t>
            </a:r>
            <a:r>
              <a:rPr lang="en-US" sz="4000">
                <a:solidFill>
                  <a:srgbClr val="04617b"/>
                </a:solidFill>
                <a:latin typeface="Arial"/>
              </a:rPr>
              <a:t> </a:t>
            </a:r>
            <a:r>
              <a:rPr lang="en-US" sz="4000">
                <a:solidFill>
                  <a:srgbClr val="000000"/>
                </a:solidFill>
                <a:latin typeface="Arial"/>
              </a:rPr>
              <a:t>ХЭСГҮҮД</a:t>
            </a:r>
            <a:endParaRPr/>
          </a:p>
        </p:txBody>
      </p:sp>
      <p:sp>
        <p:nvSpPr>
          <p:cNvPr id="138" name="CustomShape 2"/>
          <p:cNvSpPr/>
          <p:nvPr/>
        </p:nvSpPr>
        <p:spPr>
          <a:xfrm>
            <a:off x="639720" y="1600200"/>
            <a:ext cx="11521440" cy="7085880"/>
          </a:xfrm>
          <a:prstGeom prst="rect">
            <a:avLst/>
          </a:prstGeom>
          <a:noFill/>
          <a:ln>
            <a:noFill/>
          </a:ln>
        </p:spPr>
        <p:txBody>
          <a:bodyPr lIns="128160" rIns="128160" tIns="64080" bIns="64080"/>
          <a:p>
            <a:pPr algn="just">
              <a:lnSpc>
                <a:spcPct val="100000"/>
              </a:lnSpc>
              <a:buSzPct val="95000"/>
              <a:buFont typeface="Wingdings 2" charset="2"/>
              <a:buChar char=""/>
            </a:pPr>
            <a:r>
              <a:rPr lang="en-US" sz="2800">
                <a:solidFill>
                  <a:srgbClr val="000000"/>
                </a:solidFill>
                <a:latin typeface="Arial"/>
              </a:rPr>
              <a:t>Эрүүл мэндийн сайд, Байгаль орчин, ногоон хөгжлийн сайдын 2014 оны 126/А-134 тоот хамтарсан тушаалаар байгуулагдсан </a:t>
            </a:r>
            <a:r>
              <a:rPr b="1" lang="en-US" sz="2800">
                <a:solidFill>
                  <a:srgbClr val="000000"/>
                </a:solidFill>
                <a:latin typeface="Arial"/>
              </a:rPr>
              <a:t>“Ус, ариун цэврийн байгууламжийн ажлын хэсэг”</a:t>
            </a:r>
            <a:endParaRPr/>
          </a:p>
          <a:p>
            <a:pPr algn="just">
              <a:lnSpc>
                <a:spcPct val="100000"/>
              </a:lnSpc>
            </a:pPr>
            <a:r>
              <a:rPr b="1" lang="en-US" sz="2800">
                <a:solidFill>
                  <a:srgbClr val="000000"/>
                </a:solidFill>
                <a:latin typeface="Arial"/>
              </a:rPr>
              <a:t>	</a:t>
            </a:r>
            <a:r>
              <a:rPr b="1" lang="en-US" sz="2800">
                <a:solidFill>
                  <a:srgbClr val="000000"/>
                </a:solidFill>
                <a:latin typeface="Arial"/>
              </a:rPr>
              <a:t>Үүрэг:</a:t>
            </a:r>
            <a:endParaRPr/>
          </a:p>
          <a:p>
            <a:pPr algn="just">
              <a:lnSpc>
                <a:spcPct val="100000"/>
              </a:lnSpc>
              <a:buSzPct val="95000"/>
              <a:buFont typeface="Wingdings 2" charset="2"/>
              <a:buAutoNum type="arabicPeriod"/>
            </a:pPr>
            <a:r>
              <a:rPr lang="en-US" sz="2800">
                <a:solidFill>
                  <a:srgbClr val="000000"/>
                </a:solidFill>
                <a:latin typeface="Arial"/>
              </a:rPr>
              <a:t>Ус, ариун цэвэр, эрүүл ахуйг сайжруулах талаар ДЭМБ болон бусад олон улсын байгууллагатай хамтран хэрэгжүүлж байгаа төсөл, хөтөлбөр, үйл ажиллагааны төлөвлөгөөний хэрэгжилтийг хангахад оролцох</a:t>
            </a:r>
            <a:endParaRPr/>
          </a:p>
          <a:p>
            <a:pPr algn="just">
              <a:lnSpc>
                <a:spcPct val="100000"/>
              </a:lnSpc>
              <a:buSzPct val="95000"/>
              <a:buFont typeface="Wingdings 2" charset="2"/>
              <a:buAutoNum type="arabicPeriod"/>
            </a:pPr>
            <a:r>
              <a:rPr lang="en-US" sz="2800">
                <a:solidFill>
                  <a:srgbClr val="000000"/>
                </a:solidFill>
                <a:latin typeface="Arial"/>
              </a:rPr>
              <a:t>Ус, ариун цэвэр, эрүүл ахуйг сайжруулах чиглэлээр өртөг хямд ариун цэвэр эрүүл ахуйн тоног төхөөрөмжийн шийдлийг судлах, практикт нэвтрүүлэх, эрдэм шинжилгээ судалгаа хийх мэргэжилтний чадавхийг бэхжүүлэх</a:t>
            </a:r>
            <a:endParaRPr/>
          </a:p>
          <a:p>
            <a:pPr algn="just">
              <a:lnSpc>
                <a:spcPct val="100000"/>
              </a:lnSpc>
              <a:buSzPct val="95000"/>
              <a:buFont typeface="Wingdings 2" charset="2"/>
              <a:buAutoNum type="arabicPeriod"/>
            </a:pPr>
            <a:r>
              <a:rPr lang="en-US" sz="2800">
                <a:solidFill>
                  <a:srgbClr val="000000"/>
                </a:solidFill>
                <a:latin typeface="Arial"/>
              </a:rPr>
              <a:t>Ус, ариун цэвэр, эрүүл ахуйг сайжруулах талаар шаардлагатай мэдээ, мэдээллийг гарган бодлого, шийдвэрт тусгах, холбогдох байгууллага, хувь хүнд түгээх</a:t>
            </a:r>
            <a:endParaRPr/>
          </a:p>
          <a:p>
            <a:pPr algn="just">
              <a:lnSpc>
                <a:spcPct val="100000"/>
              </a:lnSpc>
              <a:buSzPct val="95000"/>
              <a:buFont typeface="Wingdings 2" charset="2"/>
              <a:buAutoNum type="arabicPeriod"/>
            </a:pPr>
            <a:r>
              <a:rPr lang="en-US" sz="2800">
                <a:solidFill>
                  <a:srgbClr val="000000"/>
                </a:solidFill>
                <a:latin typeface="Arial"/>
              </a:rPr>
              <a:t>Шаардлагатай тохиолдолд асуудлыг сайдын зөвлөл, удирдлагын зөвлөлийн хурлаар хэлэлцүүлэн шийдвэрлүүлнэ.</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39" name="Picture 3" descr=""/>
          <p:cNvPicPr/>
          <p:nvPr/>
        </p:nvPicPr>
        <p:blipFill>
          <a:blip r:embed="rId1"/>
          <a:stretch>
            <a:fillRect/>
          </a:stretch>
        </p:blipFill>
        <p:spPr>
          <a:xfrm>
            <a:off x="0" y="0"/>
            <a:ext cx="12800880" cy="9600480"/>
          </a:xfrm>
          <a:prstGeom prst="rect">
            <a:avLst/>
          </a:prstGeom>
          <a:ln>
            <a:noFill/>
          </a:ln>
        </p:spPr>
      </p:pic>
      <p:sp>
        <p:nvSpPr>
          <p:cNvPr id="140" name="CustomShape 1"/>
          <p:cNvSpPr/>
          <p:nvPr/>
        </p:nvSpPr>
        <p:spPr>
          <a:xfrm>
            <a:off x="639720" y="384120"/>
            <a:ext cx="11521440" cy="1063080"/>
          </a:xfrm>
          <a:prstGeom prst="rect">
            <a:avLst/>
          </a:prstGeom>
          <a:noFill/>
          <a:ln>
            <a:noFill/>
          </a:ln>
        </p:spPr>
        <p:txBody>
          <a:bodyPr lIns="0" rIns="0" tIns="64080" bIns="0" anchor="b"/>
          <a:p>
            <a:pPr algn="ctr">
              <a:lnSpc>
                <a:spcPct val="100000"/>
              </a:lnSpc>
            </a:pPr>
            <a:r>
              <a:rPr lang="en-US" sz="4000">
                <a:solidFill>
                  <a:srgbClr val="000000"/>
                </a:solidFill>
                <a:latin typeface="Arial"/>
              </a:rPr>
              <a:t>АЖЛЫН ХЭСГҮҮД</a:t>
            </a:r>
            <a:endParaRPr/>
          </a:p>
        </p:txBody>
      </p:sp>
      <p:sp>
        <p:nvSpPr>
          <p:cNvPr id="141" name="CustomShape 2"/>
          <p:cNvSpPr/>
          <p:nvPr/>
        </p:nvSpPr>
        <p:spPr>
          <a:xfrm>
            <a:off x="639720" y="1523880"/>
            <a:ext cx="11521440" cy="6108120"/>
          </a:xfrm>
          <a:prstGeom prst="rect">
            <a:avLst/>
          </a:prstGeom>
          <a:noFill/>
          <a:ln>
            <a:noFill/>
          </a:ln>
        </p:spPr>
        <p:txBody>
          <a:bodyPr lIns="128160" rIns="128160" tIns="64080" bIns="64080"/>
          <a:p>
            <a:pPr algn="just">
              <a:lnSpc>
                <a:spcPct val="100000"/>
              </a:lnSpc>
              <a:buSzPct val="95000"/>
              <a:buFont typeface="Wingdings 2" charset="2"/>
              <a:buChar char=""/>
            </a:pPr>
            <a:r>
              <a:rPr lang="en-US" sz="3000">
                <a:solidFill>
                  <a:srgbClr val="000000"/>
                </a:solidFill>
                <a:latin typeface="Arial"/>
              </a:rPr>
              <a:t>Барилга, хот байгуулалтын сайдын тушаалаар байгуулагдсан “Хот, суурины ус хангамж, ариутгах татуургын ашиглалтын тухай хуульд нэмэлт, өөрчлөлт оруулах тухай хуулийн төсөл боловсруулах ажлын хэсэг”</a:t>
            </a:r>
            <a:endParaRPr/>
          </a:p>
          <a:p>
            <a:pPr algn="just">
              <a:lnSpc>
                <a:spcPct val="100000"/>
              </a:lnSpc>
            </a:pPr>
            <a:endParaRPr/>
          </a:p>
          <a:p>
            <a:pPr algn="just">
              <a:lnSpc>
                <a:spcPct val="100000"/>
              </a:lnSpc>
            </a:pPr>
            <a:r>
              <a:rPr b="1" lang="en-US" sz="3000">
                <a:solidFill>
                  <a:srgbClr val="000000"/>
                </a:solidFill>
                <a:latin typeface="Arial"/>
              </a:rPr>
              <a:t>	</a:t>
            </a:r>
            <a:r>
              <a:rPr b="1" lang="en-US" sz="3000">
                <a:solidFill>
                  <a:srgbClr val="000000"/>
                </a:solidFill>
                <a:latin typeface="Arial"/>
              </a:rPr>
              <a:t>Үүрэг:</a:t>
            </a:r>
            <a:endParaRPr/>
          </a:p>
          <a:p>
            <a:pPr algn="just">
              <a:lnSpc>
                <a:spcPct val="100000"/>
              </a:lnSpc>
              <a:buSzPct val="95000"/>
              <a:buFont typeface="Wingdings 2" charset="2"/>
              <a:buAutoNum type="arabicPeriod"/>
            </a:pPr>
            <a:r>
              <a:rPr lang="en-US" sz="3000">
                <a:solidFill>
                  <a:srgbClr val="000000"/>
                </a:solidFill>
                <a:latin typeface="Arial"/>
              </a:rPr>
              <a:t>Хот, суурины ус хангамж, ариутгах татуургын өнөөгийн байдал, тулгамдаж буй асуудлыг тодорхойлох, нэмэлт, өөрчлөлт оруулах чиглэлээр судалгаа хийх, гадаад улс орнуудын ижил төстэй хуулийг судлах, хуулийн төслийг бусад хуулиудтай уялдуулах, хэлэлцүүлэг зохион байгуулах, хуулийн төслийн үзэл баримтлал, хуулийн төслийг боловсруулах</a:t>
            </a:r>
            <a:endParaRPr/>
          </a:p>
          <a:p>
            <a:pPr algn="just">
              <a:lnSpc>
                <a:spcPct val="100000"/>
              </a:lnSpc>
              <a:buSzPct val="95000"/>
              <a:buFont typeface="Wingdings 2" charset="2"/>
              <a:buAutoNum type="arabicPeriod"/>
            </a:pPr>
            <a:r>
              <a:rPr lang="en-US" sz="3000">
                <a:solidFill>
                  <a:srgbClr val="000000"/>
                </a:solidFill>
                <a:latin typeface="Arial"/>
              </a:rPr>
              <a:t>Хуулийн төслийн эхний хувилбарыг 2014 оны 12-р сард Барилга, хот байгуулалтын сайдын Зөвлөлийн хуралд танилцуулах</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42" name="Picture 8" descr=""/>
          <p:cNvPicPr/>
          <p:nvPr/>
        </p:nvPicPr>
        <p:blipFill>
          <a:blip r:embed="rId1"/>
          <a:stretch>
            <a:fillRect/>
          </a:stretch>
        </p:blipFill>
        <p:spPr>
          <a:xfrm>
            <a:off x="0" y="0"/>
            <a:ext cx="12800880" cy="9600480"/>
          </a:xfrm>
          <a:prstGeom prst="rect">
            <a:avLst/>
          </a:prstGeom>
          <a:ln>
            <a:noFill/>
          </a:ln>
        </p:spPr>
      </p:pic>
      <p:sp>
        <p:nvSpPr>
          <p:cNvPr id="143" name="CustomShape 1"/>
          <p:cNvSpPr/>
          <p:nvPr/>
        </p:nvSpPr>
        <p:spPr>
          <a:xfrm>
            <a:off x="639720" y="1600200"/>
            <a:ext cx="11521440" cy="3428280"/>
          </a:xfrm>
          <a:prstGeom prst="rect">
            <a:avLst/>
          </a:prstGeom>
          <a:noFill/>
          <a:ln>
            <a:noFill/>
          </a:ln>
        </p:spPr>
        <p:txBody>
          <a:bodyPr lIns="0" rIns="0" tIns="64080" bIns="0" anchor="b"/>
          <a:p>
            <a:pPr algn="ctr">
              <a:lnSpc>
                <a:spcPct val="100000"/>
              </a:lnSpc>
            </a:pPr>
            <a:r>
              <a:rPr b="1" lang="en-US" sz="6600">
                <a:solidFill>
                  <a:srgbClr val="04617b"/>
                </a:solidFill>
                <a:latin typeface="Arial"/>
              </a:rPr>
              <a:t>АНХААРАЛ ТАВЬСАНД БАЯРЛАЛАА</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92" name="Picture 8" descr=""/>
          <p:cNvPicPr/>
          <p:nvPr/>
        </p:nvPicPr>
        <p:blipFill>
          <a:blip r:embed="rId1"/>
          <a:stretch>
            <a:fillRect/>
          </a:stretch>
        </p:blipFill>
        <p:spPr>
          <a:xfrm>
            <a:off x="0" y="0"/>
            <a:ext cx="12800880" cy="9600480"/>
          </a:xfrm>
          <a:prstGeom prst="rect">
            <a:avLst/>
          </a:prstGeom>
          <a:ln>
            <a:noFill/>
          </a:ln>
        </p:spPr>
      </p:pic>
      <p:sp>
        <p:nvSpPr>
          <p:cNvPr id="93" name="CustomShape 1"/>
          <p:cNvSpPr/>
          <p:nvPr/>
        </p:nvSpPr>
        <p:spPr>
          <a:xfrm>
            <a:off x="639720" y="384120"/>
            <a:ext cx="11521440" cy="1291680"/>
          </a:xfrm>
          <a:prstGeom prst="rect">
            <a:avLst/>
          </a:prstGeom>
          <a:noFill/>
          <a:ln>
            <a:noFill/>
          </a:ln>
        </p:spPr>
        <p:txBody>
          <a:bodyPr lIns="0" rIns="0" tIns="64080" bIns="0" anchor="b"/>
          <a:p>
            <a:pPr>
              <a:lnSpc>
                <a:spcPct val="100000"/>
              </a:lnSpc>
            </a:pPr>
            <a:r>
              <a:rPr lang="en-US" sz="4000">
                <a:solidFill>
                  <a:srgbClr val="04617b"/>
                </a:solidFill>
                <a:latin typeface="Arial"/>
              </a:rPr>
              <a:t>АГУУЛГА</a:t>
            </a:r>
            <a:endParaRPr/>
          </a:p>
        </p:txBody>
      </p:sp>
      <p:sp>
        <p:nvSpPr>
          <p:cNvPr id="94" name="CustomShape 2"/>
          <p:cNvSpPr/>
          <p:nvPr/>
        </p:nvSpPr>
        <p:spPr>
          <a:xfrm>
            <a:off x="609480" y="2133720"/>
            <a:ext cx="11521440" cy="5180760"/>
          </a:xfrm>
          <a:prstGeom prst="rect">
            <a:avLst/>
          </a:prstGeom>
          <a:noFill/>
          <a:ln>
            <a:noFill/>
          </a:ln>
        </p:spPr>
        <p:txBody>
          <a:bodyPr lIns="128160" rIns="128160" tIns="64080" bIns="64080"/>
          <a:p>
            <a:pPr algn="r">
              <a:lnSpc>
                <a:spcPct val="100000"/>
              </a:lnSpc>
            </a:pPr>
            <a:endParaRPr/>
          </a:p>
          <a:p>
            <a:pPr algn="ctr">
              <a:lnSpc>
                <a:spcPct val="100000"/>
              </a:lnSpc>
            </a:pPr>
            <a:r>
              <a:rPr b="1" lang="en-US" sz="4800">
                <a:solidFill>
                  <a:srgbClr val="000000"/>
                </a:solidFill>
                <a:latin typeface="Arial"/>
              </a:rPr>
              <a:t>  </a:t>
            </a:r>
            <a:r>
              <a:rPr b="1" lang="en-US" sz="4800">
                <a:solidFill>
                  <a:srgbClr val="000000"/>
                </a:solidFill>
                <a:latin typeface="Arial"/>
              </a:rPr>
              <a:t>«УС» </a:t>
            </a:r>
            <a:endParaRPr/>
          </a:p>
          <a:p>
            <a:pPr algn="ctr">
              <a:lnSpc>
                <a:spcPct val="100000"/>
              </a:lnSpc>
            </a:pPr>
            <a:r>
              <a:rPr b="1" lang="en-US" sz="4800">
                <a:solidFill>
                  <a:srgbClr val="000000"/>
                </a:solidFill>
                <a:latin typeface="Arial"/>
              </a:rPr>
              <a:t>ҮНДЭСНИЙ ХӨТӨЛБӨРИЙН ХЭРЭГЖИЛТ,САЛБАР ДУНДЫН ЗОХИЦУУЛАЛТ</a:t>
            </a:r>
            <a:endParaRPr/>
          </a:p>
        </p:txBody>
      </p:sp>
      <p:sp>
        <p:nvSpPr>
          <p:cNvPr id="95" name="CustomShape 3"/>
          <p:cNvSpPr/>
          <p:nvPr/>
        </p:nvSpPr>
        <p:spPr>
          <a:xfrm>
            <a:off x="181080" y="-190440"/>
            <a:ext cx="304200" cy="304200"/>
          </a:xfrm>
          <a:prstGeom prst="rect">
            <a:avLst/>
          </a:prstGeom>
          <a:noFill/>
          <a:ln>
            <a:noFill/>
          </a:ln>
        </p:spPr>
      </p:sp>
      <p:sp>
        <p:nvSpPr>
          <p:cNvPr id="96" name="CustomShape 4"/>
          <p:cNvSpPr/>
          <p:nvPr/>
        </p:nvSpPr>
        <p:spPr>
          <a:xfrm>
            <a:off x="181080" y="-190440"/>
            <a:ext cx="304200" cy="304200"/>
          </a:xfrm>
          <a:prstGeom prst="rect">
            <a:avLst/>
          </a:prstGeom>
          <a:noFill/>
          <a:ln>
            <a:noFill/>
          </a:ln>
        </p:spPr>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97" name="Picture 8" descr=""/>
          <p:cNvPicPr/>
          <p:nvPr/>
        </p:nvPicPr>
        <p:blipFill>
          <a:blip r:embed="rId1"/>
          <a:stretch>
            <a:fillRect/>
          </a:stretch>
        </p:blipFill>
        <p:spPr>
          <a:xfrm>
            <a:off x="0" y="0"/>
            <a:ext cx="12800880" cy="9600480"/>
          </a:xfrm>
          <a:prstGeom prst="rect">
            <a:avLst/>
          </a:prstGeom>
          <a:ln>
            <a:noFill/>
          </a:ln>
        </p:spPr>
      </p:pic>
      <p:sp>
        <p:nvSpPr>
          <p:cNvPr id="98" name="CustomShape 1"/>
          <p:cNvSpPr/>
          <p:nvPr/>
        </p:nvSpPr>
        <p:spPr>
          <a:xfrm>
            <a:off x="639720" y="0"/>
            <a:ext cx="11521440" cy="1218600"/>
          </a:xfrm>
          <a:prstGeom prst="rect">
            <a:avLst/>
          </a:prstGeom>
          <a:noFill/>
          <a:ln>
            <a:noFill/>
          </a:ln>
        </p:spPr>
        <p:txBody>
          <a:bodyPr lIns="0" rIns="0" tIns="64080" bIns="0" anchor="b"/>
          <a:p>
            <a:pPr algn="ctr">
              <a:lnSpc>
                <a:spcPct val="100000"/>
              </a:lnSpc>
            </a:pPr>
            <a:r>
              <a:rPr lang="en-US" sz="4000">
                <a:solidFill>
                  <a:srgbClr val="000000"/>
                </a:solidFill>
                <a:latin typeface="Arial"/>
              </a:rPr>
              <a:t>ХУУЛЬ ЭРХ ЗҮЙ</a:t>
            </a:r>
            <a:endParaRPr/>
          </a:p>
        </p:txBody>
      </p:sp>
      <p:sp>
        <p:nvSpPr>
          <p:cNvPr id="99" name="CustomShape 2"/>
          <p:cNvSpPr/>
          <p:nvPr/>
        </p:nvSpPr>
        <p:spPr>
          <a:xfrm>
            <a:off x="609480" y="1447920"/>
            <a:ext cx="11521440" cy="7238160"/>
          </a:xfrm>
          <a:prstGeom prst="rect">
            <a:avLst/>
          </a:prstGeom>
          <a:noFill/>
          <a:ln>
            <a:noFill/>
          </a:ln>
        </p:spPr>
        <p:txBody>
          <a:bodyPr lIns="128160" rIns="128160" tIns="64080" bIns="64080"/>
          <a:p>
            <a:pPr algn="just">
              <a:lnSpc>
                <a:spcPct val="100000"/>
              </a:lnSpc>
              <a:buSzPct val="95000"/>
              <a:buFont typeface="Calibri"/>
              <a:buAutoNum type="arabicPeriod"/>
            </a:pPr>
            <a:r>
              <a:rPr lang="en-US" sz="2800">
                <a:solidFill>
                  <a:srgbClr val="000000"/>
                </a:solidFill>
                <a:latin typeface="Arial"/>
              </a:rPr>
              <a:t>Усны тухай хууль 2012.05.17</a:t>
            </a:r>
            <a:endParaRPr/>
          </a:p>
          <a:p>
            <a:pPr algn="just">
              <a:lnSpc>
                <a:spcPct val="100000"/>
              </a:lnSpc>
              <a:buSzPct val="95000"/>
              <a:buFont typeface="Calibri"/>
              <a:buAutoNum type="arabicPeriod"/>
            </a:pPr>
            <a:r>
              <a:rPr lang="en-US" sz="2800">
                <a:solidFill>
                  <a:srgbClr val="000000"/>
                </a:solidFill>
                <a:latin typeface="Arial"/>
              </a:rPr>
              <a:t>Хот, суурины ус хангамж, ариутгах татуургын ашиглалтын тухай 2011.10.06</a:t>
            </a:r>
            <a:endParaRPr/>
          </a:p>
          <a:p>
            <a:pPr algn="just">
              <a:lnSpc>
                <a:spcPct val="100000"/>
              </a:lnSpc>
              <a:buSzPct val="95000"/>
              <a:buFont typeface="Calibri"/>
              <a:buAutoNum type="arabicPeriod"/>
            </a:pPr>
            <a:r>
              <a:rPr lang="en-US" sz="2800" u="sng">
                <a:solidFill>
                  <a:srgbClr val="000000"/>
                </a:solidFill>
                <a:latin typeface="Arial"/>
              </a:rPr>
              <a:t>Ус бохирдуулсны төлбөрийн тухай</a:t>
            </a:r>
            <a:endParaRPr/>
          </a:p>
          <a:p>
            <a:pPr algn="just">
              <a:lnSpc>
                <a:spcPct val="100000"/>
              </a:lnSpc>
              <a:buSzPct val="95000"/>
              <a:buFont typeface="Calibri"/>
              <a:buAutoNum type="arabicPeriod"/>
            </a:pPr>
            <a:r>
              <a:rPr lang="en-US" sz="2800">
                <a:solidFill>
                  <a:srgbClr val="000000"/>
                </a:solidFill>
                <a:latin typeface="Arial"/>
              </a:rPr>
              <a:t>Байгалийн нөөц ашигласны төлбөрийн тухай</a:t>
            </a:r>
            <a:endParaRPr/>
          </a:p>
          <a:p>
            <a:pPr algn="just">
              <a:lnSpc>
                <a:spcPct val="100000"/>
              </a:lnSpc>
              <a:buSzPct val="95000"/>
              <a:buFont typeface="Calibri"/>
              <a:buAutoNum type="arabicPeriod"/>
            </a:pPr>
            <a:r>
              <a:rPr lang="en-US" sz="2800">
                <a:solidFill>
                  <a:srgbClr val="000000"/>
                </a:solidFill>
                <a:latin typeface="Arial"/>
              </a:rPr>
              <a:t>“</a:t>
            </a:r>
            <a:r>
              <a:rPr lang="en-US" sz="2800">
                <a:solidFill>
                  <a:srgbClr val="000000"/>
                </a:solidFill>
                <a:latin typeface="Arial"/>
              </a:rPr>
              <a:t>Гол мөрний урсац бүрэлдэх эх, усны сан бүхий газрын хамгаалалтын бүс, ойн сан бүхий газарт ашигт малтмал хайх, ашиглахыг хориглох” тухай хууль</a:t>
            </a:r>
            <a:endParaRPr/>
          </a:p>
          <a:p>
            <a:pPr algn="just">
              <a:lnSpc>
                <a:spcPct val="100000"/>
              </a:lnSpc>
              <a:buSzPct val="95000"/>
              <a:buFont typeface="Calibri"/>
              <a:buAutoNum type="arabicPeriod"/>
            </a:pPr>
            <a:r>
              <a:rPr lang="en-US" sz="2800">
                <a:solidFill>
                  <a:srgbClr val="000000"/>
                </a:solidFill>
                <a:latin typeface="Arial"/>
              </a:rPr>
              <a:t>“</a:t>
            </a:r>
            <a:r>
              <a:rPr lang="en-US" sz="2800">
                <a:solidFill>
                  <a:srgbClr val="000000"/>
                </a:solidFill>
                <a:latin typeface="Arial"/>
              </a:rPr>
              <a:t>Гол мөрний урсац бүрэлдэх эх, усны сан бүхий газрын хамгаалалтын бүс, ойн сан бүхий газарт ашигт малтмал хайх, ашиглахыг хориглох тухай хуулийг дагаж мөрдөх журмын тухай” хууль</a:t>
            </a:r>
            <a:endParaRPr/>
          </a:p>
          <a:p>
            <a:pPr algn="just">
              <a:lnSpc>
                <a:spcPct val="100000"/>
              </a:lnSpc>
              <a:buSzPct val="95000"/>
              <a:buFont typeface="Calibri"/>
              <a:buAutoNum type="arabicPeriod"/>
            </a:pPr>
            <a:r>
              <a:rPr b="1" lang="en-US" sz="2800">
                <a:solidFill>
                  <a:srgbClr val="2207e9"/>
                </a:solidFill>
                <a:latin typeface="Arial"/>
              </a:rPr>
              <a:t>“</a:t>
            </a:r>
            <a:r>
              <a:rPr b="1" lang="en-US" sz="2800">
                <a:solidFill>
                  <a:srgbClr val="2207e9"/>
                </a:solidFill>
                <a:latin typeface="Arial"/>
              </a:rPr>
              <a:t>Ус” үндэсний хөтөлбөр</a:t>
            </a:r>
            <a:endParaRPr/>
          </a:p>
          <a:p>
            <a:pPr algn="just">
              <a:lnSpc>
                <a:spcPct val="100000"/>
              </a:lnSpc>
              <a:buSzPct val="95000"/>
              <a:buFont typeface="Calibri"/>
              <a:buAutoNum type="arabicPeriod"/>
            </a:pPr>
            <a:r>
              <a:rPr lang="en-US" sz="2800">
                <a:solidFill>
                  <a:srgbClr val="000000"/>
                </a:solidFill>
                <a:latin typeface="Arial"/>
              </a:rPr>
              <a:t>ҮАБ-ын үзэл баримтлал</a:t>
            </a:r>
            <a:endParaRPr/>
          </a:p>
          <a:p>
            <a:pPr algn="just">
              <a:lnSpc>
                <a:spcPct val="100000"/>
              </a:lnSpc>
              <a:buSzPct val="95000"/>
              <a:buFont typeface="Calibri"/>
              <a:buAutoNum type="arabicPeriod"/>
            </a:pPr>
            <a:r>
              <a:rPr lang="en-US" sz="2800">
                <a:solidFill>
                  <a:srgbClr val="000000"/>
                </a:solidFill>
                <a:latin typeface="Arial"/>
              </a:rPr>
              <a:t>Үндэсний хөгжлийн цогц бодлого</a:t>
            </a:r>
            <a:endParaRPr/>
          </a:p>
          <a:p>
            <a:pPr algn="just">
              <a:lnSpc>
                <a:spcPct val="100000"/>
              </a:lnSpc>
              <a:buSzPct val="95000"/>
              <a:buFont typeface="Calibri"/>
              <a:buAutoNum type="arabicPeriod"/>
            </a:pPr>
            <a:r>
              <a:rPr lang="en-US" sz="2800">
                <a:solidFill>
                  <a:srgbClr val="000000"/>
                </a:solidFill>
                <a:latin typeface="Arial"/>
              </a:rPr>
              <a:t>Мянганы хөгжлийн зорилт г.м бусад</a:t>
            </a:r>
            <a:endParaRPr/>
          </a:p>
        </p:txBody>
      </p:sp>
      <p:sp>
        <p:nvSpPr>
          <p:cNvPr id="100" name="CustomShape 3"/>
          <p:cNvSpPr/>
          <p:nvPr/>
        </p:nvSpPr>
        <p:spPr>
          <a:xfrm>
            <a:off x="181080" y="-190440"/>
            <a:ext cx="304200" cy="304200"/>
          </a:xfrm>
          <a:prstGeom prst="rect">
            <a:avLst/>
          </a:prstGeom>
          <a:noFill/>
          <a:ln>
            <a:noFill/>
          </a:ln>
        </p:spPr>
      </p:sp>
      <p:sp>
        <p:nvSpPr>
          <p:cNvPr id="101" name="CustomShape 4"/>
          <p:cNvSpPr/>
          <p:nvPr/>
        </p:nvSpPr>
        <p:spPr>
          <a:xfrm>
            <a:off x="181080" y="-190440"/>
            <a:ext cx="304200" cy="304200"/>
          </a:xfrm>
          <a:prstGeom prst="rect">
            <a:avLst/>
          </a:prstGeom>
          <a:noFill/>
          <a:ln>
            <a:noFill/>
          </a:ln>
        </p:spPr>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02" name="Picture 8" descr=""/>
          <p:cNvPicPr/>
          <p:nvPr/>
        </p:nvPicPr>
        <p:blipFill>
          <a:blip r:embed="rId1"/>
          <a:stretch>
            <a:fillRect/>
          </a:stretch>
        </p:blipFill>
        <p:spPr>
          <a:xfrm>
            <a:off x="0" y="0"/>
            <a:ext cx="12800880" cy="9600480"/>
          </a:xfrm>
          <a:prstGeom prst="rect">
            <a:avLst/>
          </a:prstGeom>
          <a:ln>
            <a:noFill/>
          </a:ln>
        </p:spPr>
      </p:pic>
      <p:sp>
        <p:nvSpPr>
          <p:cNvPr id="103" name="CustomShape 1"/>
          <p:cNvSpPr/>
          <p:nvPr/>
        </p:nvSpPr>
        <p:spPr>
          <a:xfrm>
            <a:off x="627840" y="1357200"/>
            <a:ext cx="11521440" cy="3899880"/>
          </a:xfrm>
          <a:prstGeom prst="rect">
            <a:avLst/>
          </a:prstGeom>
          <a:noFill/>
          <a:ln>
            <a:noFill/>
          </a:ln>
        </p:spPr>
        <p:txBody>
          <a:bodyPr lIns="128160" rIns="128160" tIns="64080" bIns="64080"/>
          <a:p>
            <a:pPr algn="just">
              <a:lnSpc>
                <a:spcPct val="100000"/>
              </a:lnSpc>
              <a:buSzPct val="95000"/>
              <a:buFont typeface="Wingdings 2" charset="2"/>
              <a:buChar char=""/>
            </a:pPr>
            <a:r>
              <a:rPr lang="en-US" sz="2800">
                <a:solidFill>
                  <a:srgbClr val="2207e9"/>
                </a:solidFill>
                <a:latin typeface="Arial"/>
              </a:rPr>
              <a:t>Засгийн газрын 2010 оны “Ус үндэсний хөтөлбөрийг хэрэгжүүлэх үйл ажиллагааны төлөвлөгөө батлах тухай” 304 дүгээр тогтоол</a:t>
            </a:r>
            <a:endParaRPr/>
          </a:p>
          <a:p>
            <a:pPr algn="just">
              <a:lnSpc>
                <a:spcPct val="100000"/>
              </a:lnSpc>
              <a:buSzPct val="95000"/>
              <a:buFont typeface="Wingdings 2" charset="2"/>
              <a:buChar char=""/>
            </a:pPr>
            <a:r>
              <a:rPr lang="en-US" sz="2800">
                <a:solidFill>
                  <a:srgbClr val="000000"/>
                </a:solidFill>
                <a:latin typeface="Arial"/>
              </a:rPr>
              <a:t>Засгийн газрын 2012 оны “Хөтөлбөр батлах тухай” 203 дугаар тогтоол /”Хатан Туул хөтөлбөр”/</a:t>
            </a:r>
            <a:endParaRPr/>
          </a:p>
          <a:p>
            <a:pPr algn="just">
              <a:lnSpc>
                <a:spcPct val="100000"/>
              </a:lnSpc>
              <a:buSzPct val="95000"/>
              <a:buFont typeface="Wingdings 2" charset="2"/>
              <a:buChar char=""/>
            </a:pPr>
            <a:r>
              <a:rPr lang="en-US" sz="2800">
                <a:solidFill>
                  <a:srgbClr val="2207e9"/>
                </a:solidFill>
                <a:latin typeface="Arial"/>
              </a:rPr>
              <a:t>Байгаль орчин, аялал жуулчлалын сайдын “Төлөвлөгөө батлах тухай” 2011 оны А-249 дүгээр тушаал</a:t>
            </a:r>
            <a:endParaRPr/>
          </a:p>
        </p:txBody>
      </p:sp>
      <p:sp>
        <p:nvSpPr>
          <p:cNvPr id="104" name="CustomShape 2"/>
          <p:cNvSpPr/>
          <p:nvPr/>
        </p:nvSpPr>
        <p:spPr>
          <a:xfrm>
            <a:off x="639720" y="228600"/>
            <a:ext cx="11521440" cy="1291680"/>
          </a:xfrm>
          <a:prstGeom prst="rect">
            <a:avLst/>
          </a:prstGeom>
          <a:noFill/>
          <a:ln w="9360">
            <a:noFill/>
          </a:ln>
        </p:spPr>
        <p:txBody>
          <a:bodyPr lIns="128160" rIns="128160" tIns="64080" bIns="64080" anchor="ctr"/>
          <a:p>
            <a:pPr algn="ctr">
              <a:lnSpc>
                <a:spcPct val="100000"/>
              </a:lnSpc>
            </a:pPr>
            <a:r>
              <a:rPr lang="en-US" sz="4000">
                <a:solidFill>
                  <a:srgbClr val="000000"/>
                </a:solidFill>
                <a:latin typeface="Arial"/>
              </a:rPr>
              <a:t>ХУУЛЬ ЭРХ ЗҮЙ</a:t>
            </a:r>
            <a:endParaRPr/>
          </a:p>
        </p:txBody>
      </p:sp>
      <p:pic>
        <p:nvPicPr>
          <p:cNvPr id="105" name="Picture 2" descr=""/>
          <p:cNvPicPr/>
          <p:nvPr/>
        </p:nvPicPr>
        <p:blipFill>
          <a:blip r:embed="rId2"/>
          <a:srcRect l="0" t="6514" r="0" b="7488"/>
          <a:stretch>
            <a:fillRect/>
          </a:stretch>
        </p:blipFill>
        <p:spPr>
          <a:xfrm>
            <a:off x="2209680" y="4343400"/>
            <a:ext cx="8838360" cy="527724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06" name="Picture 8" descr=""/>
          <p:cNvPicPr/>
          <p:nvPr/>
        </p:nvPicPr>
        <p:blipFill>
          <a:blip r:embed="rId1"/>
          <a:stretch>
            <a:fillRect/>
          </a:stretch>
        </p:blipFill>
        <p:spPr>
          <a:xfrm>
            <a:off x="0" y="0"/>
            <a:ext cx="12800880" cy="9600480"/>
          </a:xfrm>
          <a:prstGeom prst="rect">
            <a:avLst/>
          </a:prstGeom>
          <a:ln>
            <a:noFill/>
          </a:ln>
        </p:spPr>
      </p:pic>
      <p:sp>
        <p:nvSpPr>
          <p:cNvPr id="107" name="CustomShape 1"/>
          <p:cNvSpPr/>
          <p:nvPr/>
        </p:nvSpPr>
        <p:spPr>
          <a:xfrm>
            <a:off x="627840" y="1357200"/>
            <a:ext cx="11521440" cy="7390800"/>
          </a:xfrm>
          <a:prstGeom prst="rect">
            <a:avLst/>
          </a:prstGeom>
          <a:noFill/>
          <a:ln>
            <a:noFill/>
          </a:ln>
        </p:spPr>
        <p:txBody>
          <a:bodyPr lIns="128160" rIns="128160" tIns="64080" bIns="64080"/>
          <a:p>
            <a:pPr algn="just">
              <a:lnSpc>
                <a:spcPct val="100000"/>
              </a:lnSpc>
              <a:buSzPct val="95000"/>
              <a:buFont typeface="Wingdings 2" charset="2"/>
              <a:buChar char=""/>
            </a:pPr>
            <a:r>
              <a:rPr lang="en-US" sz="3200" u="sng">
                <a:solidFill>
                  <a:srgbClr val="000000"/>
                </a:solidFill>
                <a:latin typeface="Arial"/>
              </a:rPr>
              <a:t>Засгийн газрын 2012 оны “Гэр хорооллын иргэдийн усны үйлчилгээний төлбөрийг хөнгөлөх тухай” 209 дүгээр тогтоол</a:t>
            </a:r>
            <a:endParaRPr/>
          </a:p>
          <a:p>
            <a:pPr algn="just">
              <a:lnSpc>
                <a:spcPct val="100000"/>
              </a:lnSpc>
              <a:buSzPct val="95000"/>
              <a:buFont typeface="Wingdings 2" charset="2"/>
              <a:buChar char=""/>
            </a:pPr>
            <a:r>
              <a:rPr lang="en-US" sz="3200">
                <a:solidFill>
                  <a:srgbClr val="000000"/>
                </a:solidFill>
                <a:latin typeface="Arial"/>
              </a:rPr>
              <a:t>“</a:t>
            </a:r>
            <a:r>
              <a:rPr lang="en-US" sz="3200">
                <a:solidFill>
                  <a:srgbClr val="000000"/>
                </a:solidFill>
                <a:latin typeface="Arial"/>
              </a:rPr>
              <a:t>Хилийн заагийг тогтоох тухай” Засгийн газрын 2012 оны 194 дүгээр тогтоол</a:t>
            </a:r>
            <a:endParaRPr/>
          </a:p>
          <a:p>
            <a:pPr algn="just">
              <a:lnSpc>
                <a:spcPct val="100000"/>
              </a:lnSpc>
              <a:buSzPct val="95000"/>
              <a:buFont typeface="Wingdings 2" charset="2"/>
              <a:buChar char=""/>
            </a:pPr>
            <a:r>
              <a:rPr lang="en-US" sz="3200">
                <a:solidFill>
                  <a:srgbClr val="000000"/>
                </a:solidFill>
                <a:latin typeface="Arial"/>
              </a:rPr>
              <a:t>Засгийн газрын 2013 оны “Усны нөөц ашигласны төлбөрийн хувь хэмжээг тогтоох, хөнгөлөх тухай” 326 дугаар тогтоол</a:t>
            </a:r>
            <a:endParaRPr/>
          </a:p>
          <a:p>
            <a:pPr algn="just">
              <a:lnSpc>
                <a:spcPct val="100000"/>
              </a:lnSpc>
              <a:buSzPct val="95000"/>
              <a:buFont typeface="Wingdings 2" charset="2"/>
              <a:buChar char=""/>
            </a:pPr>
            <a:r>
              <a:rPr lang="en-US" sz="3200">
                <a:solidFill>
                  <a:srgbClr val="000000"/>
                </a:solidFill>
                <a:latin typeface="Arial"/>
              </a:rPr>
              <a:t>Засгийн газрын 2013 оны “Тогтоолын хавсралтад өөрчлөлт оруулах тухай” 327 дугаар тогтоол</a:t>
            </a:r>
            <a:endParaRPr/>
          </a:p>
          <a:p>
            <a:pPr algn="just">
              <a:lnSpc>
                <a:spcPct val="100000"/>
              </a:lnSpc>
              <a:buSzPct val="95000"/>
              <a:buFont typeface="Wingdings 2" charset="2"/>
              <a:buChar char=""/>
            </a:pPr>
            <a:r>
              <a:rPr lang="en-US" sz="3200">
                <a:solidFill>
                  <a:srgbClr val="000000"/>
                </a:solidFill>
                <a:latin typeface="Arial"/>
              </a:rPr>
              <a:t>Засгийн газрын 2013 оны “Төлөвлөгөө батлах тухай” 389 дугаар тогтоол /Улсын УННМТ/</a:t>
            </a:r>
            <a:endParaRPr/>
          </a:p>
          <a:p>
            <a:pPr algn="just">
              <a:lnSpc>
                <a:spcPct val="100000"/>
              </a:lnSpc>
              <a:buSzPct val="95000"/>
              <a:buFont typeface="Wingdings 2" charset="2"/>
              <a:buChar char=""/>
            </a:pPr>
            <a:r>
              <a:rPr lang="en-US" sz="3200">
                <a:solidFill>
                  <a:srgbClr val="000000"/>
                </a:solidFill>
                <a:latin typeface="Arial"/>
              </a:rPr>
              <a:t>Хилийн усыг ашиглах, хамгаалах тухай хөрш орнуудтай хийсэн Засгийн газрын хэлэлцээр</a:t>
            </a:r>
            <a:endParaRPr/>
          </a:p>
          <a:p>
            <a:pPr algn="just">
              <a:lnSpc>
                <a:spcPct val="100000"/>
              </a:lnSpc>
              <a:buSzPct val="95000"/>
              <a:buFont typeface="Wingdings 2" charset="2"/>
              <a:buChar char=""/>
            </a:pPr>
            <a:r>
              <a:rPr lang="en-US" sz="3200">
                <a:solidFill>
                  <a:srgbClr val="000000"/>
                </a:solidFill>
                <a:latin typeface="Arial"/>
              </a:rPr>
              <a:t>Бусад дүрэм, журмууд</a:t>
            </a:r>
            <a:endParaRPr/>
          </a:p>
        </p:txBody>
      </p:sp>
      <p:sp>
        <p:nvSpPr>
          <p:cNvPr id="108" name="CustomShape 2"/>
          <p:cNvSpPr/>
          <p:nvPr/>
        </p:nvSpPr>
        <p:spPr>
          <a:xfrm>
            <a:off x="639720" y="228600"/>
            <a:ext cx="11521440" cy="1291680"/>
          </a:xfrm>
          <a:prstGeom prst="rect">
            <a:avLst/>
          </a:prstGeom>
          <a:noFill/>
          <a:ln w="9360">
            <a:noFill/>
          </a:ln>
        </p:spPr>
        <p:txBody>
          <a:bodyPr lIns="128160" rIns="128160" tIns="64080" bIns="64080" anchor="ctr"/>
          <a:p>
            <a:pPr algn="ctr">
              <a:lnSpc>
                <a:spcPct val="100000"/>
              </a:lnSpc>
            </a:pPr>
            <a:r>
              <a:rPr lang="en-US" sz="4000">
                <a:solidFill>
                  <a:srgbClr val="000000"/>
                </a:solidFill>
                <a:latin typeface="Arial"/>
              </a:rPr>
              <a:t>ХУУЛЬ ЭРХ ЗҮЙ</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09" name="Picture 8" descr=""/>
          <p:cNvPicPr/>
          <p:nvPr/>
        </p:nvPicPr>
        <p:blipFill>
          <a:blip r:embed="rId1"/>
          <a:stretch>
            <a:fillRect/>
          </a:stretch>
        </p:blipFill>
        <p:spPr>
          <a:xfrm>
            <a:off x="0" y="0"/>
            <a:ext cx="12800880" cy="9600480"/>
          </a:xfrm>
          <a:prstGeom prst="rect">
            <a:avLst/>
          </a:prstGeom>
          <a:ln>
            <a:noFill/>
          </a:ln>
        </p:spPr>
      </p:pic>
      <p:sp>
        <p:nvSpPr>
          <p:cNvPr id="110" name="CustomShape 1"/>
          <p:cNvSpPr/>
          <p:nvPr/>
        </p:nvSpPr>
        <p:spPr>
          <a:xfrm>
            <a:off x="640080" y="0"/>
            <a:ext cx="11520720" cy="1370880"/>
          </a:xfrm>
          <a:prstGeom prst="rect">
            <a:avLst/>
          </a:prstGeom>
          <a:noFill/>
          <a:ln>
            <a:noFill/>
          </a:ln>
        </p:spPr>
        <p:txBody>
          <a:bodyPr lIns="0" rIns="0" tIns="64080" bIns="0" anchor="b"/>
          <a:p>
            <a:pPr algn="ctr">
              <a:lnSpc>
                <a:spcPct val="100000"/>
              </a:lnSpc>
            </a:pPr>
            <a:r>
              <a:rPr b="1" lang="en-US" sz="4400">
                <a:solidFill>
                  <a:srgbClr val="04617b"/>
                </a:solidFill>
                <a:latin typeface="Calibri"/>
              </a:rPr>
              <a:t> </a:t>
            </a:r>
            <a:r>
              <a:rPr lang="en-US" sz="4000">
                <a:solidFill>
                  <a:srgbClr val="04617b"/>
                </a:solidFill>
                <a:latin typeface="Arial"/>
              </a:rPr>
              <a:t>БОДЛОГЫН ЗОРИЛТ</a:t>
            </a:r>
            <a:endParaRPr/>
          </a:p>
        </p:txBody>
      </p:sp>
      <p:sp>
        <p:nvSpPr>
          <p:cNvPr id="111" name="CustomShape 2"/>
          <p:cNvSpPr/>
          <p:nvPr/>
        </p:nvSpPr>
        <p:spPr>
          <a:xfrm>
            <a:off x="639720" y="2133720"/>
            <a:ext cx="11521440" cy="6442920"/>
          </a:xfrm>
          <a:prstGeom prst="rect">
            <a:avLst/>
          </a:prstGeom>
          <a:noFill/>
          <a:ln>
            <a:noFill/>
          </a:ln>
        </p:spPr>
        <p:txBody>
          <a:bodyPr lIns="128160" rIns="128160" tIns="64080" bIns="64080"/>
          <a:p>
            <a:pPr algn="just">
              <a:lnSpc>
                <a:spcPct val="100000"/>
              </a:lnSpc>
              <a:buSzPct val="95000"/>
              <a:buFont typeface="Wingdings 2" charset="2"/>
              <a:buChar char=""/>
            </a:pPr>
            <a:r>
              <a:rPr b="1" i="1" lang="en-US" sz="3600">
                <a:solidFill>
                  <a:srgbClr val="000000"/>
                </a:solidFill>
                <a:latin typeface="Arial"/>
              </a:rPr>
              <a:t>Монгол Улсын нутаг дэвсгэр дэх усны нөөц нь стратегийн үнэт баялаг мөн.</a:t>
            </a:r>
            <a:endParaRPr/>
          </a:p>
          <a:p>
            <a:pPr algn="just">
              <a:lnSpc>
                <a:spcPct val="100000"/>
              </a:lnSpc>
              <a:buSzPct val="95000"/>
              <a:buFont typeface="Wingdings 2" charset="2"/>
              <a:buChar char=""/>
            </a:pPr>
            <a:r>
              <a:rPr lang="en-US" sz="3600">
                <a:solidFill>
                  <a:srgbClr val="000000"/>
                </a:solidFill>
                <a:latin typeface="Arial"/>
              </a:rPr>
              <a:t>Монгол хүний цэвэр, хүртээмжтэй усаар хангагдах эрх.</a:t>
            </a:r>
            <a:endParaRPr/>
          </a:p>
          <a:p>
            <a:pPr algn="just">
              <a:lnSpc>
                <a:spcPct val="100000"/>
              </a:lnSpc>
              <a:buSzPct val="95000"/>
              <a:buFont typeface="Wingdings 2" charset="2"/>
              <a:buChar char=""/>
            </a:pPr>
            <a:r>
              <a:rPr lang="en-US" sz="3600">
                <a:solidFill>
                  <a:srgbClr val="000000"/>
                </a:solidFill>
                <a:latin typeface="Arial"/>
              </a:rPr>
              <a:t>Эдийн засаг, нийгмийн үйлчилгээг тасралтгүй найдвартай усны эх үүсвэрээр хангах.</a:t>
            </a:r>
            <a:endParaRPr/>
          </a:p>
          <a:p>
            <a:pPr algn="just">
              <a:lnSpc>
                <a:spcPct val="100000"/>
              </a:lnSpc>
              <a:buSzPct val="95000"/>
              <a:buFont typeface="Wingdings 2" charset="2"/>
              <a:buChar char=""/>
            </a:pPr>
            <a:r>
              <a:rPr lang="en-US" sz="3600">
                <a:solidFill>
                  <a:srgbClr val="000000"/>
                </a:solidFill>
                <a:latin typeface="Arial"/>
              </a:rPr>
              <a:t>Ус бол Монгол орны нийгэм эдийн засгийн гол хурдасгагч хүчин зүйл.</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838080" y="384120"/>
            <a:ext cx="11323080" cy="1063080"/>
          </a:xfrm>
          <a:prstGeom prst="rect">
            <a:avLst/>
          </a:prstGeom>
          <a:noFill/>
          <a:ln>
            <a:noFill/>
          </a:ln>
        </p:spPr>
        <p:txBody>
          <a:bodyPr lIns="0" rIns="0" tIns="64080" bIns="0" anchor="b"/>
          <a:p>
            <a:pPr algn="ctr">
              <a:lnSpc>
                <a:spcPct val="100000"/>
              </a:lnSpc>
            </a:pPr>
            <a:r>
              <a:rPr lang="en-US" sz="4000">
                <a:solidFill>
                  <a:srgbClr val="000000"/>
                </a:solidFill>
                <a:latin typeface="Arial"/>
              </a:rPr>
              <a:t>“</a:t>
            </a:r>
            <a:r>
              <a:rPr lang="en-US" sz="4000">
                <a:solidFill>
                  <a:srgbClr val="000000"/>
                </a:solidFill>
                <a:latin typeface="Arial"/>
              </a:rPr>
              <a:t>Ус” Хөтөлбөрийн зорилтууд</a:t>
            </a:r>
            <a:endParaRPr/>
          </a:p>
        </p:txBody>
      </p:sp>
      <p:sp>
        <p:nvSpPr>
          <p:cNvPr id="113" name="CustomShape 2"/>
          <p:cNvSpPr/>
          <p:nvPr/>
        </p:nvSpPr>
        <p:spPr>
          <a:xfrm>
            <a:off x="1066680" y="1600200"/>
            <a:ext cx="11094480" cy="6976440"/>
          </a:xfrm>
          <a:prstGeom prst="rect">
            <a:avLst/>
          </a:prstGeom>
          <a:noFill/>
          <a:ln>
            <a:noFill/>
          </a:ln>
        </p:spPr>
        <p:txBody>
          <a:bodyPr lIns="128160" rIns="128160" tIns="64080" bIns="64080"/>
          <a:p>
            <a:pPr>
              <a:lnSpc>
                <a:spcPct val="100000"/>
              </a:lnSpc>
              <a:buSzPct val="95000"/>
              <a:buFont typeface="Wingdings 2" charset="2"/>
              <a:buChar char=""/>
            </a:pPr>
            <a:r>
              <a:rPr b="1" i="1" lang="en-US" sz="2800">
                <a:solidFill>
                  <a:srgbClr val="000000"/>
                </a:solidFill>
                <a:latin typeface="Arial"/>
              </a:rPr>
              <a:t>Зорилт 1.</a:t>
            </a:r>
            <a:r>
              <a:rPr i="1" lang="en-US" sz="2800">
                <a:solidFill>
                  <a:srgbClr val="000000"/>
                </a:solidFill>
                <a:latin typeface="Arial"/>
              </a:rPr>
              <a:t> </a:t>
            </a:r>
            <a:r>
              <a:rPr lang="en-US" sz="2800">
                <a:solidFill>
                  <a:srgbClr val="000000"/>
                </a:solidFill>
                <a:latin typeface="Arial"/>
              </a:rPr>
              <a:t>Монгол орны усны нөөцийг хамгаалан түүний бүрэлдэн тогтох, цэвэр ариун чанараа хадгалах, байгалийн аясаар сэргэх бүхий л боломжийг хангах; </a:t>
            </a:r>
            <a:endParaRPr/>
          </a:p>
          <a:p>
            <a:pPr>
              <a:lnSpc>
                <a:spcPct val="100000"/>
              </a:lnSpc>
              <a:buSzPct val="95000"/>
              <a:buFont typeface="Wingdings 2" charset="2"/>
              <a:buChar char=""/>
            </a:pPr>
            <a:r>
              <a:rPr b="1" i="1" lang="en-US" sz="2800">
                <a:solidFill>
                  <a:srgbClr val="000000"/>
                </a:solidFill>
                <a:latin typeface="Arial"/>
              </a:rPr>
              <a:t>Зорилт 2.</a:t>
            </a:r>
            <a:r>
              <a:rPr i="1" lang="en-US" sz="2800">
                <a:solidFill>
                  <a:srgbClr val="000000"/>
                </a:solidFill>
                <a:latin typeface="Arial"/>
              </a:rPr>
              <a:t> </a:t>
            </a:r>
            <a:r>
              <a:rPr lang="en-US" sz="2800">
                <a:solidFill>
                  <a:srgbClr val="000000"/>
                </a:solidFill>
                <a:latin typeface="Arial"/>
              </a:rPr>
              <a:t>Нутаг дэвсгэрийн хэмжээнд усны нөөц, чанарын хяналт-шинжилгээний байнгын, тасралтгүй, шинэ дэвшилтэт технологид суурилсан сүлжээ байгуулан ажиллуулж мэдээлэл, удирдлагын шуурхай байдлыг хангах; </a:t>
            </a:r>
            <a:endParaRPr/>
          </a:p>
          <a:p>
            <a:pPr>
              <a:lnSpc>
                <a:spcPct val="100000"/>
              </a:lnSpc>
              <a:buSzPct val="95000"/>
              <a:buFont typeface="Wingdings 2" charset="2"/>
              <a:buChar char=""/>
            </a:pPr>
            <a:r>
              <a:rPr b="1" i="1" lang="en-US" sz="2800">
                <a:solidFill>
                  <a:srgbClr val="000000"/>
                </a:solidFill>
                <a:latin typeface="Arial"/>
              </a:rPr>
              <a:t>Зорилт 3.</a:t>
            </a:r>
            <a:r>
              <a:rPr i="1" lang="en-US" sz="2800">
                <a:solidFill>
                  <a:srgbClr val="000000"/>
                </a:solidFill>
                <a:latin typeface="Arial"/>
              </a:rPr>
              <a:t> </a:t>
            </a:r>
            <a:r>
              <a:rPr lang="en-US" sz="2800">
                <a:solidFill>
                  <a:srgbClr val="000000"/>
                </a:solidFill>
                <a:latin typeface="Arial"/>
              </a:rPr>
              <a:t>Усны нөөцийн хуримтлалыг бий болгох, </a:t>
            </a:r>
            <a:r>
              <a:rPr b="1" lang="en-US" sz="2800">
                <a:solidFill>
                  <a:srgbClr val="000000"/>
                </a:solidFill>
                <a:latin typeface="Arial"/>
              </a:rPr>
              <a:t>хүн амыг эрүүл ахуйн стандартын шаардлагад нийцсэн усаар хангаж, </a:t>
            </a:r>
            <a:r>
              <a:rPr lang="en-US" sz="2800">
                <a:solidFill>
                  <a:srgbClr val="000000"/>
                </a:solidFill>
                <a:latin typeface="Arial"/>
              </a:rPr>
              <a:t>үйлдвэрлэл, хөдөө аж ахуйн ус хангамжийг сайжруулан тогтвортой хөгжлийг тэтгэх үндсэн нөхцөл бий болгох;</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640080" y="457200"/>
            <a:ext cx="11520720" cy="990000"/>
          </a:xfrm>
          <a:prstGeom prst="rect">
            <a:avLst/>
          </a:prstGeom>
          <a:noFill/>
          <a:ln>
            <a:noFill/>
          </a:ln>
        </p:spPr>
        <p:txBody>
          <a:bodyPr lIns="0" rIns="0" tIns="64080" bIns="0" anchor="b"/>
          <a:p>
            <a:pPr algn="ctr">
              <a:lnSpc>
                <a:spcPct val="100000"/>
              </a:lnSpc>
            </a:pPr>
            <a:r>
              <a:rPr lang="en-US" sz="4000">
                <a:solidFill>
                  <a:srgbClr val="000000"/>
                </a:solidFill>
                <a:latin typeface="Arial"/>
              </a:rPr>
              <a:t>“</a:t>
            </a:r>
            <a:r>
              <a:rPr lang="en-US" sz="4000">
                <a:solidFill>
                  <a:srgbClr val="000000"/>
                </a:solidFill>
                <a:latin typeface="Arial"/>
              </a:rPr>
              <a:t>Ус” Хөтөлбөрийн зорилтууд</a:t>
            </a:r>
            <a:endParaRPr/>
          </a:p>
        </p:txBody>
      </p:sp>
      <p:sp>
        <p:nvSpPr>
          <p:cNvPr id="115" name="CustomShape 2"/>
          <p:cNvSpPr/>
          <p:nvPr/>
        </p:nvSpPr>
        <p:spPr>
          <a:xfrm>
            <a:off x="609480" y="1981080"/>
            <a:ext cx="11551680" cy="6595200"/>
          </a:xfrm>
          <a:prstGeom prst="rect">
            <a:avLst/>
          </a:prstGeom>
          <a:noFill/>
          <a:ln>
            <a:noFill/>
          </a:ln>
        </p:spPr>
        <p:txBody>
          <a:bodyPr lIns="128160" rIns="128160" tIns="64080" bIns="64080"/>
          <a:p>
            <a:pPr>
              <a:lnSpc>
                <a:spcPct val="100000"/>
              </a:lnSpc>
              <a:buSzPct val="95000"/>
              <a:buFont typeface="Wingdings 2" charset="2"/>
              <a:buChar char=""/>
            </a:pPr>
            <a:r>
              <a:rPr b="1" i="1" lang="en-US" sz="2800">
                <a:solidFill>
                  <a:srgbClr val="000000"/>
                </a:solidFill>
                <a:latin typeface="Arial"/>
              </a:rPr>
              <a:t>Зорилт 4. </a:t>
            </a:r>
            <a:r>
              <a:rPr b="1" lang="en-US" sz="2800">
                <a:solidFill>
                  <a:srgbClr val="000000"/>
                </a:solidFill>
                <a:latin typeface="Arial"/>
              </a:rPr>
              <a:t>Усны нөөцийг зүй зохистой ашиглах, хэмнэх, хаягдал бохир усыг эргүүлэн ашиглах, цэвэрлэх дэвшилтэт технологи нэвтрүүлэх, үерийн аюулаас сэргийлэх цогц арга хэмжээг авч хэрэгжүүлэх, үүнд чиглэсэн аливаа үйл ажиллагаа, санал санаачилгыг хууль тогтоомжийн хүрээнд дэмжих;</a:t>
            </a:r>
            <a:endParaRPr/>
          </a:p>
          <a:p>
            <a:pPr>
              <a:lnSpc>
                <a:spcPct val="100000"/>
              </a:lnSpc>
              <a:buSzPct val="95000"/>
              <a:buFont typeface="Wingdings 2" charset="2"/>
              <a:buChar char=""/>
            </a:pPr>
            <a:r>
              <a:rPr b="1" i="1" lang="en-US" sz="2800">
                <a:solidFill>
                  <a:srgbClr val="000000"/>
                </a:solidFill>
                <a:latin typeface="Arial"/>
              </a:rPr>
              <a:t>Зорилт 5.</a:t>
            </a:r>
            <a:r>
              <a:rPr lang="en-US" sz="2800">
                <a:solidFill>
                  <a:srgbClr val="000000"/>
                </a:solidFill>
                <a:latin typeface="Arial"/>
              </a:rPr>
              <a:t> Усны нөөц, ашиглалтын менежментийг боловсронгуй болгож </a:t>
            </a:r>
            <a:r>
              <a:rPr b="1" lang="en-US" sz="2800">
                <a:solidFill>
                  <a:srgbClr val="000000"/>
                </a:solidFill>
                <a:latin typeface="Arial"/>
              </a:rPr>
              <a:t>ус ашиглалтын олон талт харилцааг зохицуулах эрх зүйн орчин, удирдлага, зохион байгуулалтыг боловсронгуй болгох, боловсон хүчнийг чадавхижуулах; </a:t>
            </a:r>
            <a:endParaRPr/>
          </a:p>
          <a:p>
            <a:pPr>
              <a:lnSpc>
                <a:spcPct val="100000"/>
              </a:lnSpc>
              <a:buSzPct val="95000"/>
              <a:buFont typeface="Wingdings 2" charset="2"/>
              <a:buChar char=""/>
            </a:pPr>
            <a:r>
              <a:rPr b="1" i="1" lang="en-US" sz="2800">
                <a:solidFill>
                  <a:srgbClr val="000000"/>
                </a:solidFill>
                <a:latin typeface="Arial"/>
              </a:rPr>
              <a:t>Зорилт 6.</a:t>
            </a:r>
            <a:r>
              <a:rPr lang="en-US" sz="2800">
                <a:solidFill>
                  <a:srgbClr val="000000"/>
                </a:solidFill>
                <a:latin typeface="Arial"/>
              </a:rPr>
              <a:t> Усны нөөцийг хамгаалах, зүй зохистой ашиглах шинжлэх ухааны мэдээлэл, дэвшилтэт арга, технологийг уламжлалт зан үйл, ёс суртахууны хэм хэмжээгээр баяжуулан өсвөр, залуу үе, нийт иргэдэд сурталчлан түгээн дэлгэрүүлж, нийтийн үйл хэрэг болгох.</a:t>
            </a:r>
            <a:endParaRPr/>
          </a:p>
          <a:p>
            <a:pPr>
              <a:lnSpc>
                <a:spcPct val="100000"/>
              </a:lnSpc>
            </a:pP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762120" y="384120"/>
            <a:ext cx="11399040" cy="1139040"/>
          </a:xfrm>
          <a:prstGeom prst="rect">
            <a:avLst/>
          </a:prstGeom>
          <a:noFill/>
          <a:ln>
            <a:noFill/>
          </a:ln>
        </p:spPr>
        <p:txBody>
          <a:bodyPr lIns="0" rIns="0" tIns="64080" bIns="0" anchor="b"/>
          <a:p>
            <a:pPr algn="ctr">
              <a:lnSpc>
                <a:spcPct val="100000"/>
              </a:lnSpc>
            </a:pPr>
            <a:r>
              <a:rPr lang="en-US" sz="4000">
                <a:solidFill>
                  <a:srgbClr val="000000"/>
                </a:solidFill>
                <a:latin typeface="Arial"/>
              </a:rPr>
              <a:t>Хяналт үнэлгээ</a:t>
            </a:r>
            <a:endParaRPr/>
          </a:p>
        </p:txBody>
      </p:sp>
      <p:sp>
        <p:nvSpPr>
          <p:cNvPr id="117" name="CustomShape 2"/>
          <p:cNvSpPr/>
          <p:nvPr/>
        </p:nvSpPr>
        <p:spPr>
          <a:xfrm>
            <a:off x="609480" y="1447920"/>
            <a:ext cx="11551680" cy="7128720"/>
          </a:xfrm>
          <a:prstGeom prst="rect">
            <a:avLst/>
          </a:prstGeom>
          <a:noFill/>
          <a:ln>
            <a:noFill/>
          </a:ln>
        </p:spPr>
        <p:txBody>
          <a:bodyPr lIns="128160" rIns="128160" tIns="64080" bIns="64080"/>
          <a:p>
            <a:pPr>
              <a:lnSpc>
                <a:spcPct val="100000"/>
              </a:lnSpc>
              <a:buSzPct val="95000"/>
              <a:buFont typeface="Wingdings 2" charset="2"/>
              <a:buChar char=""/>
            </a:pPr>
            <a:r>
              <a:rPr lang="en-US" sz="4000">
                <a:solidFill>
                  <a:srgbClr val="000000"/>
                </a:solidFill>
                <a:latin typeface="Arial"/>
              </a:rPr>
              <a:t>2015 онд хөтөлбөрийн эхний үе шат дуусна. </a:t>
            </a:r>
            <a:endParaRPr/>
          </a:p>
          <a:p>
            <a:pPr>
              <a:lnSpc>
                <a:spcPct val="100000"/>
              </a:lnSpc>
              <a:buSzPct val="95000"/>
              <a:buFont typeface="Wingdings 2" charset="2"/>
              <a:buChar char=""/>
            </a:pPr>
            <a:r>
              <a:rPr lang="en-US" sz="4000">
                <a:solidFill>
                  <a:srgbClr val="000000"/>
                </a:solidFill>
                <a:latin typeface="Arial"/>
              </a:rPr>
              <a:t>Хөтөлбөрт заасны дагуу Засгийн газар энэхүү хөтөлбөрийн  хэрэгжилтийг үе шат бүрийн эцэст гаргаж, УИХуралд тайлагнаж байх бөгөөд шаардлагатай гэж үзвэл Үндэсний аюулгүй байдлын зөвлөлд оруулж зөвлөмж чиглэл авна.</a:t>
            </a:r>
            <a:endParaRPr/>
          </a:p>
          <a:p>
            <a:pPr>
              <a:lnSpc>
                <a:spcPct val="100000"/>
              </a:lnSpc>
              <a:buSzPct val="95000"/>
              <a:buFont typeface="Wingdings 2" charset="2"/>
              <a:buChar char=""/>
            </a:pPr>
            <a:r>
              <a:rPr lang="en-US" sz="4000">
                <a:solidFill>
                  <a:srgbClr val="000000"/>
                </a:solidFill>
                <a:latin typeface="Arial"/>
              </a:rPr>
              <a:t>Үндэсний аюулгүй байдлын зөвлөл үе шат бүрт хяналт, шинжилгээ хийж, үнэлж дүгнэнэ.</a:t>
            </a:r>
            <a:endParaRPr/>
          </a:p>
          <a:p>
            <a:pPr>
              <a:lnSpc>
                <a:spcPct val="100000"/>
              </a:lnSpc>
            </a:pPr>
            <a:r>
              <a:rPr lang="en-US" sz="4000">
                <a:solidFill>
                  <a:srgbClr val="000000"/>
                </a:solidFill>
                <a:latin typeface="Arial"/>
              </a:rPr>
              <a:t>      </a:t>
            </a:r>
            <a:r>
              <a:rPr lang="en-US" sz="4000">
                <a:solidFill>
                  <a:srgbClr val="000000"/>
                </a:solidFill>
                <a:latin typeface="Arial"/>
              </a:rPr>
              <a:t>Эхний үе шат: 2015 оны 6 дугаар сар</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