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33"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4"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36" name="PlaceHolder 2"/>
          <p:cNvSpPr>
            <a:spLocks noGrp="1"/>
          </p:cNvSpPr>
          <p:nvPr>
            <p:ph type="body"/>
          </p:nvPr>
        </p:nvSpPr>
        <p:spPr>
          <a:xfrm>
            <a:off x="457200" y="1604520"/>
            <a:ext cx="8229240" cy="3976920"/>
          </a:xfrm>
          <a:prstGeom prst="rect">
            <a:avLst/>
          </a:prstGeom>
        </p:spPr>
        <p:txBody>
          <a:bodyPr lIns="0" rIns="0" tIns="0" bIns="0"/>
          <a:p>
            <a:endParaRPr/>
          </a:p>
        </p:txBody>
      </p:sp>
      <p:sp>
        <p:nvSpPr>
          <p:cNvPr id="37" name="PlaceHolder 3"/>
          <p:cNvSpPr>
            <a:spLocks noGrp="1"/>
          </p:cNvSpPr>
          <p:nvPr>
            <p:ph type="body"/>
          </p:nvPr>
        </p:nvSpPr>
        <p:spPr>
          <a:xfrm>
            <a:off x="457200" y="1604520"/>
            <a:ext cx="8229240" cy="3976920"/>
          </a:xfrm>
          <a:prstGeom prst="rect">
            <a:avLst/>
          </a:prstGeom>
        </p:spPr>
        <p:txBody>
          <a:bodyPr lIns="0" rIns="0" tIns="0" bIns="0"/>
          <a:p>
            <a:endParaRPr/>
          </a:p>
        </p:txBody>
      </p:sp>
      <p:pic>
        <p:nvPicPr>
          <p:cNvPr id="38" name="" descr=""/>
          <p:cNvPicPr/>
          <p:nvPr/>
        </p:nvPicPr>
        <p:blipFill>
          <a:blip r:embed="rId2"/>
          <a:stretch>
            <a:fillRect/>
          </a:stretch>
        </p:blipFill>
        <p:spPr>
          <a:xfrm>
            <a:off x="2079360" y="1604160"/>
            <a:ext cx="4984200" cy="3976920"/>
          </a:xfrm>
          <a:prstGeom prst="rect">
            <a:avLst/>
          </a:prstGeom>
          <a:ln>
            <a:noFill/>
          </a:ln>
        </p:spPr>
      </p:pic>
      <p:pic>
        <p:nvPicPr>
          <p:cNvPr id="39" name="" descr=""/>
          <p:cNvPicPr/>
          <p:nvPr/>
        </p:nvPicPr>
        <p:blipFill>
          <a:blip r:embed="rId3"/>
          <a:stretch>
            <a:fillRect/>
          </a:stretch>
        </p:blipFill>
        <p:spPr>
          <a:xfrm>
            <a:off x="2079360" y="1604160"/>
            <a:ext cx="4984200" cy="39769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47"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49" name="PlaceHolder 2"/>
          <p:cNvSpPr>
            <a:spLocks noGrp="1"/>
          </p:cNvSpPr>
          <p:nvPr>
            <p:ph type="body"/>
          </p:nvPr>
        </p:nvSpPr>
        <p:spPr>
          <a:xfrm>
            <a:off x="457200" y="1604520"/>
            <a:ext cx="8229240" cy="397692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51" name="PlaceHolder 2"/>
          <p:cNvSpPr>
            <a:spLocks noGrp="1"/>
          </p:cNvSpPr>
          <p:nvPr>
            <p:ph type="body"/>
          </p:nvPr>
        </p:nvSpPr>
        <p:spPr>
          <a:xfrm>
            <a:off x="457200" y="1604520"/>
            <a:ext cx="4015800" cy="3976920"/>
          </a:xfrm>
          <a:prstGeom prst="rect">
            <a:avLst/>
          </a:prstGeom>
        </p:spPr>
        <p:txBody>
          <a:bodyPr lIns="0" rIns="0" tIns="0" bIns="0"/>
          <a:p>
            <a:endParaRPr/>
          </a:p>
        </p:txBody>
      </p:sp>
      <p:sp>
        <p:nvSpPr>
          <p:cNvPr id="52" name="PlaceHolder 3"/>
          <p:cNvSpPr>
            <a:spLocks noGrp="1"/>
          </p:cNvSpPr>
          <p:nvPr>
            <p:ph type="body"/>
          </p:nvPr>
        </p:nvSpPr>
        <p:spPr>
          <a:xfrm>
            <a:off x="4674240" y="1604520"/>
            <a:ext cx="4015800" cy="397692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82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8" name="PlaceHolder 4"/>
          <p:cNvSpPr>
            <a:spLocks noGrp="1"/>
          </p:cNvSpPr>
          <p:nvPr>
            <p:ph type="body"/>
          </p:nvPr>
        </p:nvSpPr>
        <p:spPr>
          <a:xfrm>
            <a:off x="4674240" y="1604520"/>
            <a:ext cx="4015800" cy="397692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4015800" cy="3976920"/>
          </a:xfrm>
          <a:prstGeom prst="rect">
            <a:avLst/>
          </a:prstGeom>
        </p:spPr>
        <p:txBody>
          <a:bodyPr lIns="0" rIns="0" tIns="0" bIns="0"/>
          <a:p>
            <a:endParaRPr/>
          </a:p>
        </p:txBody>
      </p:sp>
      <p:sp>
        <p:nvSpPr>
          <p:cNvPr id="6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2"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6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6"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9"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7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7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73"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74"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76" name="PlaceHolder 2"/>
          <p:cNvSpPr>
            <a:spLocks noGrp="1"/>
          </p:cNvSpPr>
          <p:nvPr>
            <p:ph type="body"/>
          </p:nvPr>
        </p:nvSpPr>
        <p:spPr>
          <a:xfrm>
            <a:off x="457200" y="1604520"/>
            <a:ext cx="8229240" cy="3976920"/>
          </a:xfrm>
          <a:prstGeom prst="rect">
            <a:avLst/>
          </a:prstGeom>
        </p:spPr>
        <p:txBody>
          <a:bodyPr lIns="0" rIns="0" tIns="0" bIns="0"/>
          <a:p>
            <a:endParaRPr/>
          </a:p>
        </p:txBody>
      </p:sp>
      <p:sp>
        <p:nvSpPr>
          <p:cNvPr id="77" name="PlaceHolder 3"/>
          <p:cNvSpPr>
            <a:spLocks noGrp="1"/>
          </p:cNvSpPr>
          <p:nvPr>
            <p:ph type="body"/>
          </p:nvPr>
        </p:nvSpPr>
        <p:spPr>
          <a:xfrm>
            <a:off x="457200" y="1604520"/>
            <a:ext cx="8229240" cy="3976920"/>
          </a:xfrm>
          <a:prstGeom prst="rect">
            <a:avLst/>
          </a:prstGeom>
        </p:spPr>
        <p:txBody>
          <a:bodyPr lIns="0" rIns="0" tIns="0" bIns="0"/>
          <a:p>
            <a:endParaRPr/>
          </a:p>
        </p:txBody>
      </p:sp>
      <p:pic>
        <p:nvPicPr>
          <p:cNvPr id="78" name="" descr=""/>
          <p:cNvPicPr/>
          <p:nvPr/>
        </p:nvPicPr>
        <p:blipFill>
          <a:blip r:embed="rId2"/>
          <a:stretch>
            <a:fillRect/>
          </a:stretch>
        </p:blipFill>
        <p:spPr>
          <a:xfrm>
            <a:off x="2079360" y="1604160"/>
            <a:ext cx="4984200" cy="3976920"/>
          </a:xfrm>
          <a:prstGeom prst="rect">
            <a:avLst/>
          </a:prstGeom>
          <a:ln>
            <a:noFill/>
          </a:ln>
        </p:spPr>
      </p:pic>
      <p:pic>
        <p:nvPicPr>
          <p:cNvPr id="79" name="" descr=""/>
          <p:cNvPicPr/>
          <p:nvPr/>
        </p:nvPicPr>
        <p:blipFill>
          <a:blip r:embed="rId3"/>
          <a:stretch>
            <a:fillRect/>
          </a:stretch>
        </p:blipFill>
        <p:spPr>
          <a:xfrm>
            <a:off x="2079360" y="1604160"/>
            <a:ext cx="4984200" cy="397692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9" name="PlaceHolder 2"/>
          <p:cNvSpPr>
            <a:spLocks noGrp="1"/>
          </p:cNvSpPr>
          <p:nvPr>
            <p:ph type="body"/>
          </p:nvPr>
        </p:nvSpPr>
        <p:spPr>
          <a:xfrm>
            <a:off x="457200" y="1604520"/>
            <a:ext cx="8229240" cy="39769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11" name="PlaceHolder 2"/>
          <p:cNvSpPr>
            <a:spLocks noGrp="1"/>
          </p:cNvSpPr>
          <p:nvPr>
            <p:ph type="body"/>
          </p:nvPr>
        </p:nvSpPr>
        <p:spPr>
          <a:xfrm>
            <a:off x="457200" y="1604520"/>
            <a:ext cx="4015800" cy="3976920"/>
          </a:xfrm>
          <a:prstGeom prst="rect">
            <a:avLst/>
          </a:prstGeom>
        </p:spPr>
        <p:txBody>
          <a:bodyPr lIns="0" rIns="0" tIns="0" bIns="0"/>
          <a:p>
            <a:endParaRPr/>
          </a:p>
        </p:txBody>
      </p:sp>
      <p:sp>
        <p:nvSpPr>
          <p:cNvPr id="12" name="PlaceHolder 3"/>
          <p:cNvSpPr>
            <a:spLocks noGrp="1"/>
          </p:cNvSpPr>
          <p:nvPr>
            <p:ph type="body"/>
          </p:nvPr>
        </p:nvSpPr>
        <p:spPr>
          <a:xfrm>
            <a:off x="4674240" y="1604520"/>
            <a:ext cx="4015800" cy="39769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8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7"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1604520"/>
            <a:ext cx="4015800" cy="39769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397692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9360" y="-7200"/>
            <a:ext cx="9162360" cy="1040760"/>
          </a:xfrm>
          <a:prstGeom prst="rect">
            <a:avLst/>
          </a:prstGeom>
          <a:gradFill>
            <a:gsLst>
              <a:gs pos="0">
                <a:srgbClr val="0074a0"/>
              </a:gs>
              <a:gs pos="100000">
                <a:srgbClr val="00c4cd"/>
              </a:gs>
            </a:gsLst>
            <a:lin ang="5400000"/>
          </a:gradFill>
          <a:ln w="9360">
            <a:noFill/>
          </a:ln>
        </p:spPr>
      </p:sp>
      <p:sp>
        <p:nvSpPr>
          <p:cNvPr id="1" name="CustomShape 2"/>
          <p:cNvSpPr/>
          <p:nvPr/>
        </p:nvSpPr>
        <p:spPr>
          <a:xfrm>
            <a:off x="4381560" y="-7200"/>
            <a:ext cx="4761720" cy="637560"/>
          </a:xfrm>
          <a:prstGeom prst="rect">
            <a:avLst/>
          </a:prstGeom>
          <a:gradFill>
            <a:gsLst>
              <a:gs pos="0">
                <a:srgbClr val="008abf"/>
              </a:gs>
              <a:gs pos="100000">
                <a:srgbClr val="00a0a8"/>
              </a:gs>
            </a:gsLst>
            <a:lin ang="16200000"/>
          </a:gradFill>
          <a:ln w="9360">
            <a:noFill/>
          </a:ln>
        </p:spPr>
      </p:sp>
      <p:sp>
        <p:nvSpPr>
          <p:cNvPr id="2" name="CustomShape 3"/>
          <p:cNvSpPr/>
          <p:nvPr/>
        </p:nvSpPr>
        <p:spPr>
          <a:xfrm rot="21435600">
            <a:off x="-18720" y="201600"/>
            <a:ext cx="9162360" cy="648360"/>
          </a:xfrm>
          <a:prstGeom prst="rect">
            <a:avLst/>
          </a:prstGeom>
          <a:noFill/>
          <a:ln w="10800">
            <a:solidFill>
              <a:srgbClr val="09b7bf"/>
            </a:solidFill>
            <a:round/>
          </a:ln>
        </p:spPr>
      </p:sp>
      <p:sp>
        <p:nvSpPr>
          <p:cNvPr id="3" name="CustomShape 4"/>
          <p:cNvSpPr/>
          <p:nvPr/>
        </p:nvSpPr>
        <p:spPr>
          <a:xfrm rot="21435600">
            <a:off x="-14040" y="275040"/>
            <a:ext cx="9174960" cy="529560"/>
          </a:xfrm>
          <a:prstGeom prst="rect">
            <a:avLst/>
          </a:prstGeom>
          <a:noFill/>
          <a:ln w="9360">
            <a:solidFill>
              <a:srgbClr val="0f6fc6"/>
            </a:solidFill>
            <a:round/>
          </a:ln>
        </p:spPr>
      </p:sp>
      <p:sp>
        <p:nvSpPr>
          <p:cNvPr id="4" name="PlaceHolder 5"/>
          <p:cNvSpPr>
            <a:spLocks noGrp="1"/>
          </p:cNvSpPr>
          <p:nvPr>
            <p:ph type="title"/>
          </p:nvPr>
        </p:nvSpPr>
        <p:spPr>
          <a:xfrm>
            <a:off x="457200" y="704160"/>
            <a:ext cx="8228880" cy="1142640"/>
          </a:xfrm>
          <a:prstGeom prst="rect">
            <a:avLst/>
          </a:prstGeom>
        </p:spPr>
        <p:txBody>
          <a:bodyPr lIns="0" rIns="0" tIns="0" bIns="0" anchor="ctr"/>
          <a:p>
            <a:r>
              <a:rPr lang="en-US">
                <a:latin typeface="Arial"/>
              </a:rPr>
              <a:t>Click to edit the title text format</a:t>
            </a:r>
            <a:endParaRPr/>
          </a:p>
        </p:txBody>
      </p:sp>
      <p:sp>
        <p:nvSpPr>
          <p:cNvPr id="5" name="PlaceHolder 6"/>
          <p:cNvSpPr>
            <a:spLocks noGrp="1"/>
          </p:cNvSpPr>
          <p:nvPr>
            <p:ph type="body"/>
          </p:nvPr>
        </p:nvSpPr>
        <p:spPr>
          <a:xfrm>
            <a:off x="457200" y="1604520"/>
            <a:ext cx="8229240" cy="397692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40" name="CustomShape 1"/>
          <p:cNvSpPr/>
          <p:nvPr/>
        </p:nvSpPr>
        <p:spPr>
          <a:xfrm>
            <a:off x="-9360" y="-7200"/>
            <a:ext cx="9162360" cy="1040760"/>
          </a:xfrm>
          <a:prstGeom prst="rect">
            <a:avLst/>
          </a:prstGeom>
          <a:gradFill>
            <a:gsLst>
              <a:gs pos="0">
                <a:srgbClr val="0074a0"/>
              </a:gs>
              <a:gs pos="100000">
                <a:srgbClr val="00c4cd"/>
              </a:gs>
            </a:gsLst>
            <a:lin ang="5400000"/>
          </a:gradFill>
          <a:ln w="9360">
            <a:noFill/>
          </a:ln>
        </p:spPr>
      </p:sp>
      <p:sp>
        <p:nvSpPr>
          <p:cNvPr id="41" name="CustomShape 2"/>
          <p:cNvSpPr/>
          <p:nvPr/>
        </p:nvSpPr>
        <p:spPr>
          <a:xfrm>
            <a:off x="4381560" y="-7200"/>
            <a:ext cx="4761720" cy="637560"/>
          </a:xfrm>
          <a:prstGeom prst="rect">
            <a:avLst/>
          </a:prstGeom>
          <a:gradFill>
            <a:gsLst>
              <a:gs pos="0">
                <a:srgbClr val="008abf"/>
              </a:gs>
              <a:gs pos="100000">
                <a:srgbClr val="00a0a8"/>
              </a:gs>
            </a:gsLst>
            <a:lin ang="16200000"/>
          </a:gradFill>
          <a:ln w="9360">
            <a:noFill/>
          </a:ln>
        </p:spPr>
      </p:sp>
      <p:sp>
        <p:nvSpPr>
          <p:cNvPr id="42" name="CustomShape 3"/>
          <p:cNvSpPr/>
          <p:nvPr/>
        </p:nvSpPr>
        <p:spPr>
          <a:xfrm rot="21435600">
            <a:off x="-18720" y="201600"/>
            <a:ext cx="9162360" cy="648360"/>
          </a:xfrm>
          <a:prstGeom prst="rect">
            <a:avLst/>
          </a:prstGeom>
          <a:noFill/>
          <a:ln w="10800">
            <a:solidFill>
              <a:srgbClr val="09b7bf"/>
            </a:solidFill>
            <a:round/>
          </a:ln>
        </p:spPr>
      </p:sp>
      <p:sp>
        <p:nvSpPr>
          <p:cNvPr id="43" name="CustomShape 4"/>
          <p:cNvSpPr/>
          <p:nvPr/>
        </p:nvSpPr>
        <p:spPr>
          <a:xfrm rot="21435600">
            <a:off x="-14040" y="275040"/>
            <a:ext cx="9174960" cy="529560"/>
          </a:xfrm>
          <a:prstGeom prst="rect">
            <a:avLst/>
          </a:prstGeom>
          <a:noFill/>
          <a:ln w="9360">
            <a:solidFill>
              <a:srgbClr val="0f6fc6"/>
            </a:solidFill>
            <a:round/>
          </a:ln>
        </p:spPr>
      </p:sp>
      <p:sp>
        <p:nvSpPr>
          <p:cNvPr id="44" name="PlaceHolder 5"/>
          <p:cNvSpPr>
            <a:spLocks noGrp="1"/>
          </p:cNvSpPr>
          <p:nvPr>
            <p:ph type="title"/>
          </p:nvPr>
        </p:nvSpPr>
        <p:spPr>
          <a:xfrm>
            <a:off x="457200" y="273600"/>
            <a:ext cx="8229240" cy="1144800"/>
          </a:xfrm>
          <a:prstGeom prst="rect">
            <a:avLst/>
          </a:prstGeom>
        </p:spPr>
        <p:txBody>
          <a:bodyPr lIns="0" rIns="0" tIns="0" bIns="0" anchor="ctr"/>
          <a:p>
            <a:pPr algn="ctr"/>
            <a:r>
              <a:rPr lang="en-US" sz="4400">
                <a:latin typeface="Arial"/>
              </a:rPr>
              <a:t>Click to edit the title text format</a:t>
            </a:r>
            <a:endParaRPr/>
          </a:p>
        </p:txBody>
      </p:sp>
      <p:sp>
        <p:nvSpPr>
          <p:cNvPr id="45" name="PlaceHolder 6"/>
          <p:cNvSpPr>
            <a:spLocks noGrp="1"/>
          </p:cNvSpPr>
          <p:nvPr>
            <p:ph type="body"/>
          </p:nvPr>
        </p:nvSpPr>
        <p:spPr>
          <a:xfrm>
            <a:off x="457200" y="1604520"/>
            <a:ext cx="8229240" cy="397692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33520" y="2286000"/>
            <a:ext cx="8076600" cy="1751760"/>
          </a:xfrm>
          <a:prstGeom prst="rect">
            <a:avLst/>
          </a:prstGeom>
          <a:noFill/>
          <a:ln>
            <a:noFill/>
          </a:ln>
        </p:spPr>
        <p:txBody>
          <a:bodyPr lIns="0" rIns="18360" tIns="0" bIns="0" anchor="b"/>
          <a:p>
            <a:pPr algn="ctr">
              <a:lnSpc>
                <a:spcPct val="100000"/>
              </a:lnSpc>
            </a:pPr>
            <a:r>
              <a:rPr b="1" lang="en-US" sz="3200">
                <a:solidFill>
                  <a:srgbClr val="000000"/>
                </a:solidFill>
                <a:latin typeface="Arial"/>
              </a:rPr>
              <a:t>ХОТ, СУУРИНЫ УС ХАНГАМЖ, АРИУТГАХ ТАТУУРГЫН АШИГЛАЛТЫН ТУХАЙ ХУУЛИЙН ХЭРЭГЖИЛТ</a:t>
            </a:r>
            <a:endParaRPr/>
          </a:p>
        </p:txBody>
      </p:sp>
      <p:sp>
        <p:nvSpPr>
          <p:cNvPr id="81" name="CustomShape 2"/>
          <p:cNvSpPr/>
          <p:nvPr/>
        </p:nvSpPr>
        <p:spPr>
          <a:xfrm>
            <a:off x="609480" y="5715000"/>
            <a:ext cx="7854120" cy="608760"/>
          </a:xfrm>
          <a:prstGeom prst="rect">
            <a:avLst/>
          </a:prstGeom>
          <a:noFill/>
          <a:ln>
            <a:noFill/>
          </a:ln>
        </p:spPr>
        <p:txBody>
          <a:bodyPr lIns="0" rIns="18360" tIns="45000" bIns="45000"/>
          <a:p>
            <a:pPr algn="ctr">
              <a:lnSpc>
                <a:spcPct val="100000"/>
              </a:lnSpc>
            </a:pPr>
            <a:r>
              <a:rPr lang="en-US" sz="2400">
                <a:solidFill>
                  <a:srgbClr val="000000"/>
                </a:solidFill>
                <a:latin typeface="Arial"/>
              </a:rPr>
              <a:t>УЛААНБААТАР ХОТ 2015 </a:t>
            </a:r>
            <a:endParaRPr/>
          </a:p>
        </p:txBody>
      </p:sp>
      <p:pic>
        <p:nvPicPr>
          <p:cNvPr id="82" name="Picture 4" descr=""/>
          <p:cNvPicPr/>
          <p:nvPr/>
        </p:nvPicPr>
        <p:blipFill>
          <a:blip r:embed="rId1"/>
          <a:stretch>
            <a:fillRect/>
          </a:stretch>
        </p:blipFill>
        <p:spPr>
          <a:xfrm>
            <a:off x="1143000" y="304920"/>
            <a:ext cx="1260720" cy="1294560"/>
          </a:xfrm>
          <a:prstGeom prst="rect">
            <a:avLst/>
          </a:prstGeom>
          <a:ln w="9360">
            <a:noFill/>
          </a:ln>
        </p:spPr>
      </p:pic>
      <p:sp>
        <p:nvSpPr>
          <p:cNvPr id="83" name="CustomShape 3"/>
          <p:cNvSpPr/>
          <p:nvPr/>
        </p:nvSpPr>
        <p:spPr>
          <a:xfrm>
            <a:off x="2819520" y="838080"/>
            <a:ext cx="4114080" cy="821520"/>
          </a:xfrm>
          <a:prstGeom prst="rect">
            <a:avLst/>
          </a:prstGeom>
          <a:noFill/>
          <a:ln w="9360">
            <a:noFill/>
          </a:ln>
        </p:spPr>
        <p:txBody>
          <a:bodyPr lIns="90000" rIns="90000" tIns="45000" bIns="45000"/>
          <a:p>
            <a:pPr algn="ctr">
              <a:lnSpc>
                <a:spcPct val="100000"/>
              </a:lnSpc>
            </a:pPr>
            <a:r>
              <a:rPr b="1" lang="en-US" sz="2400">
                <a:solidFill>
                  <a:srgbClr val="000000"/>
                </a:solidFill>
                <a:latin typeface="Arial"/>
              </a:rPr>
              <a:t>БАРИЛГА, ХОТ БАЙГУУЛАЛТЫН ЯАМ</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99" name="Table 1"/>
          <p:cNvGraphicFramePr/>
          <p:nvPr/>
        </p:nvGraphicFramePr>
        <p:xfrm>
          <a:off x="152280" y="365760"/>
          <a:ext cx="8838360" cy="6000840"/>
        </p:xfrm>
        <a:graphic>
          <a:graphicData uri="http://schemas.openxmlformats.org/drawingml/2006/table">
            <a:tbl>
              <a:tblPr/>
              <a:tblGrid>
                <a:gridCol w="609480"/>
                <a:gridCol w="2103840"/>
                <a:gridCol w="3333960"/>
                <a:gridCol w="2791440"/>
              </a:tblGrid>
              <a:tr h="58320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2089800">
                <a:tc>
                  <a:txBody>
                    <a:bodyPr/>
                    <a:p>
                      <a:pPr algn="ctr">
                        <a:lnSpc>
                          <a:spcPct val="115000"/>
                        </a:lnSpc>
                      </a:pPr>
                      <a:r>
                        <a:rPr lang="en-US" sz="1400">
                          <a:solidFill>
                            <a:srgbClr val="000000"/>
                          </a:solidFill>
                          <a:latin typeface="Arial"/>
                          <a:ea typeface="Calibri"/>
                        </a:rPr>
                        <a:t>19.</a:t>
                      </a:r>
                      <a:endParaRPr/>
                    </a:p>
                  </a:txBody>
                  <a:tcPr/>
                </a:tc>
                <a:tc>
                  <a:txBody>
                    <a:bodyPr/>
                    <a:p>
                      <a:pPr algn="just">
                        <a:lnSpc>
                          <a:spcPct val="100000"/>
                        </a:lnSpc>
                      </a:pPr>
                      <a:r>
                        <a:rPr lang="en-US" sz="1400">
                          <a:solidFill>
                            <a:srgbClr val="000000"/>
                          </a:solidFill>
                          <a:latin typeface="Arial"/>
                          <a:ea typeface="Times New Roman"/>
                        </a:rPr>
                        <a:t>8.1.3. ус хангамж, ариутгах татуургын орон нутгийн өмчийн барилга  байгууламжийн захиалагчийн  үүргийг Барилгын тухай хууль болон холбогдох хууль тогтоомжид зааснаар хэрэгжүүлэх</a:t>
                      </a:r>
                      <a:endParaRPr/>
                    </a:p>
                  </a:txBody>
                  <a:tcPr/>
                </a:tc>
                <a:tc>
                  <a:txBody>
                    <a:bodyPr/>
                    <a:p>
                      <a:pPr algn="just">
                        <a:lnSpc>
                          <a:spcPct val="100000"/>
                        </a:lnSpc>
                      </a:pPr>
                      <a:r>
                        <a:rPr lang="en-US" sz="1400">
                          <a:solidFill>
                            <a:srgbClr val="000000"/>
                          </a:solidFill>
                          <a:latin typeface="Arial"/>
                          <a:ea typeface="Times New Roman"/>
                        </a:rPr>
                        <a:t>8.1.3. ус хангамж, ариутгах татуургын орон нутгийн өмчийн барилга байгууламжийн захиалагчийн үүргийг Барилгын тухай хууль болон холбогдох хууль тогтоомжид зааснаар хэрэгжүүлэх, </a:t>
                      </a:r>
                      <a:r>
                        <a:rPr b="1" lang="en-US" sz="1400">
                          <a:solidFill>
                            <a:srgbClr val="000000"/>
                          </a:solidFill>
                          <a:latin typeface="Arial"/>
                          <a:ea typeface="Times New Roman"/>
                        </a:rPr>
                        <a:t>хяналт тавих, үр дүнг Иргэдийн төлөөлөгчдийн хуралд тайлагнах</a:t>
                      </a:r>
                      <a:r>
                        <a:rPr lang="en-US" sz="1400">
                          <a:solidFill>
                            <a:srgbClr val="000000"/>
                          </a:solidFill>
                          <a:latin typeface="Arial"/>
                          <a:ea typeface="Times New Roman"/>
                        </a:rPr>
                        <a:t>;</a:t>
                      </a:r>
                      <a:endParaRPr/>
                    </a:p>
                  </a:txBody>
                  <a:tcPr/>
                </a:tc>
                <a:tc>
                  <a:tcPr/>
                </a:tc>
              </a:tr>
              <a:tr h="1290600">
                <a:tc>
                  <a:txBody>
                    <a:bodyPr/>
                    <a:p>
                      <a:pPr algn="ctr">
                        <a:lnSpc>
                          <a:spcPct val="115000"/>
                        </a:lnSpc>
                      </a:pPr>
                      <a:r>
                        <a:rPr lang="en-US" sz="1400">
                          <a:solidFill>
                            <a:srgbClr val="000000"/>
                          </a:solidFill>
                          <a:latin typeface="Arial"/>
                          <a:ea typeface="Calibri"/>
                        </a:rPr>
                        <a:t>20.</a:t>
                      </a:r>
                      <a:endParaRPr/>
                    </a:p>
                  </a:txBody>
                  <a:tcPr/>
                </a:tc>
                <a:tc>
                  <a:tcPr/>
                </a:tc>
                <a:tc>
                  <a:txBody>
                    <a:bodyPr/>
                    <a:p>
                      <a:pPr algn="just">
                        <a:lnSpc>
                          <a:spcPct val="100000"/>
                        </a:lnSpc>
                      </a:pPr>
                      <a:r>
                        <a:rPr b="1" lang="en-US" sz="1400">
                          <a:solidFill>
                            <a:srgbClr val="000000"/>
                          </a:solidFill>
                          <a:latin typeface="Arial"/>
                          <a:ea typeface="Times New Roman"/>
                        </a:rPr>
                        <a:t>8.1.4. ус хангамж, ариутгах татуургын чиглэлээр үйл ажиллагаа эрхэлдэг аж ахуйн нэгж, байгууллагын мэргэжилтэн, боловсон хүчний асуудалд анхааран дэмжлэг үзүүлэх;</a:t>
                      </a:r>
                      <a:endParaRPr/>
                    </a:p>
                  </a:txBody>
                  <a:tcPr/>
                </a:tc>
                <a:tc>
                  <a:txBody>
                    <a:bodyPr/>
                    <a:p>
                      <a:pPr algn="just">
                        <a:lnSpc>
                          <a:spcPct val="115000"/>
                        </a:lnSpc>
                      </a:pPr>
                      <a:r>
                        <a:rPr lang="en-US" sz="1400">
                          <a:solidFill>
                            <a:srgbClr val="000000"/>
                          </a:solidFill>
                          <a:latin typeface="Arial"/>
                          <a:ea typeface="Calibri"/>
                        </a:rPr>
                        <a:t>Мэргэжилтэй боловсон хүчний залгамж халааг үе шаттайгаар тасралтгүй сургаж мэргэшүүлэхэд анхаарах</a:t>
                      </a:r>
                      <a:endParaRPr/>
                    </a:p>
                  </a:txBody>
                  <a:tcPr/>
                </a:tc>
              </a:tr>
              <a:tr h="1899360">
                <a:tc>
                  <a:txBody>
                    <a:bodyPr/>
                    <a:p>
                      <a:pPr algn="ctr">
                        <a:lnSpc>
                          <a:spcPct val="115000"/>
                        </a:lnSpc>
                      </a:pPr>
                      <a:r>
                        <a:rPr lang="en-US" sz="1400">
                          <a:solidFill>
                            <a:srgbClr val="000000"/>
                          </a:solidFill>
                          <a:latin typeface="Arial"/>
                          <a:ea typeface="Calibri"/>
                        </a:rPr>
                        <a:t>21.</a:t>
                      </a:r>
                      <a:endParaRPr/>
                    </a:p>
                  </a:txBody>
                  <a:tcPr/>
                </a:tc>
                <a:tc>
                  <a:tcPr/>
                </a:tc>
                <a:tc>
                  <a:txBody>
                    <a:bodyPr/>
                    <a:p>
                      <a:pPr algn="just">
                        <a:lnSpc>
                          <a:spcPct val="100000"/>
                        </a:lnSpc>
                      </a:pPr>
                      <a:r>
                        <a:rPr b="1" lang="en-US" sz="1400">
                          <a:solidFill>
                            <a:srgbClr val="000000"/>
                          </a:solidFill>
                          <a:latin typeface="Arial"/>
                          <a:ea typeface="Times New Roman"/>
                        </a:rPr>
                        <a:t>8.1.5. Тухайн нутаг дэвсгэр дэх цэвэр, бохир усны шугам сүлжээний хамгаалалтын зурваст баригдсан барилга, байгууламж, айл өрхийг нүүлгэн шилжүүлэх дээрх зөрчлийг гаргуулахгүй байх арга хэмжээ авна.</a:t>
                      </a:r>
                      <a:endParaRPr/>
                    </a:p>
                  </a:txBody>
                  <a:tcPr/>
                </a:tc>
                <a:tc>
                  <a:txBody>
                    <a:bodyPr/>
                    <a:p>
                      <a:pPr algn="just">
                        <a:lnSpc>
                          <a:spcPct val="115000"/>
                        </a:lnSpc>
                      </a:pPr>
                      <a:r>
                        <a:rPr lang="en-US" sz="1400">
                          <a:solidFill>
                            <a:srgbClr val="000000"/>
                          </a:solidFill>
                          <a:latin typeface="Arial"/>
                          <a:ea typeface="Calibri"/>
                        </a:rPr>
                        <a:t>Аймаг, нийслэл, сум, дүүргийн Засаг дарга  нь   нутаг дэвсгэрийнхээ ус хангамж, ариутгах татуургын шугам, сүлжээний ашиглалтыг хянах, хамгаалалтын зурвасыг хуулийн дагуу байгуулахад хяналт тавих нөхцөл бүрдэнэ.</a:t>
                      </a:r>
                      <a:endParaRPr/>
                    </a:p>
                  </a:txBody>
                  <a:tcPr/>
                </a:tc>
              </a:tr>
            </a:tbl>
          </a:graphicData>
        </a:graphic>
      </p:graphicFrame>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0" name="Table 1"/>
          <p:cNvGraphicFramePr/>
          <p:nvPr/>
        </p:nvGraphicFramePr>
        <p:xfrm>
          <a:off x="182880" y="274320"/>
          <a:ext cx="8731800" cy="6069600"/>
        </p:xfrm>
        <a:graphic>
          <a:graphicData uri="http://schemas.openxmlformats.org/drawingml/2006/table">
            <a:tbl>
              <a:tblPr/>
              <a:tblGrid>
                <a:gridCol w="396720"/>
                <a:gridCol w="3254400"/>
                <a:gridCol w="2897280"/>
                <a:gridCol w="2183400"/>
              </a:tblGrid>
              <a:tr h="63792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2080080">
                <a:tc>
                  <a:txBody>
                    <a:bodyPr/>
                    <a:p>
                      <a:pPr algn="ctr">
                        <a:lnSpc>
                          <a:spcPct val="115000"/>
                        </a:lnSpc>
                      </a:pPr>
                      <a:r>
                        <a:rPr lang="en-US" sz="1200">
                          <a:solidFill>
                            <a:srgbClr val="000000"/>
                          </a:solidFill>
                          <a:latin typeface="Arial"/>
                          <a:ea typeface="Calibri"/>
                        </a:rPr>
                        <a:t>22.</a:t>
                      </a:r>
                      <a:endParaRPr/>
                    </a:p>
                  </a:txBody>
                  <a:tcPr/>
                </a:tc>
                <a:tc>
                  <a:txBody>
                    <a:bodyPr/>
                    <a:p>
                      <a:pPr algn="just">
                        <a:lnSpc>
                          <a:spcPct val="100000"/>
                        </a:lnSpc>
                      </a:pPr>
                      <a:r>
                        <a:rPr lang="en-US" sz="1200">
                          <a:solidFill>
                            <a:srgbClr val="000000"/>
                          </a:solidFill>
                          <a:latin typeface="Arial"/>
                          <a:ea typeface="Times New Roman"/>
                        </a:rPr>
                        <a:t>9.1. Хот, суурины ус хангамж, ариутгах татуургын ашиглалт, үйлчилгээг зохицуулах зөвлөл /цаашид “Зохицуулах зөвлөл” гэх/ нь тухайн нутаг дэвсгэрт усны үйлчилгээний төлбөр, ус хангамж, ариутгах татуургын ашиглалт, үйлчилгээний тарифыг тогтоох, хуулийн этгээдэд тусгай зөвшөөрөл олгох, мэргэжлийн дүгнэлт, шийдвэр гаргах чиг үүрэгтэй байна.</a:t>
                      </a:r>
                      <a:endParaRPr/>
                    </a:p>
                  </a:txBody>
                  <a:tcPr/>
                </a:tc>
                <a:tc>
                  <a:txBody>
                    <a:bodyPr/>
                    <a:p>
                      <a:pPr algn="just">
                        <a:lnSpc>
                          <a:spcPct val="100000"/>
                        </a:lnSpc>
                      </a:pPr>
                      <a:r>
                        <a:rPr lang="en-US" sz="1200">
                          <a:solidFill>
                            <a:srgbClr val="000000"/>
                          </a:solidFill>
                          <a:latin typeface="Arial"/>
                          <a:ea typeface="Times New Roman"/>
                        </a:rPr>
                        <a:t>9.1.</a:t>
                      </a:r>
                      <a:r>
                        <a:rPr b="1" lang="en-US" sz="1200">
                          <a:solidFill>
                            <a:srgbClr val="000000"/>
                          </a:solidFill>
                          <a:latin typeface="Arial"/>
                          <a:ea typeface="Times New Roman"/>
                        </a:rPr>
                        <a:t> Усны үйлчилгээг зохицуулах хороо</a:t>
                      </a:r>
                      <a:r>
                        <a:rPr lang="en-US" sz="1200">
                          <a:solidFill>
                            <a:srgbClr val="000000"/>
                          </a:solidFill>
                          <a:latin typeface="Arial"/>
                          <a:ea typeface="Times New Roman"/>
                        </a:rPr>
                        <a:t> /цаашид “Зохицуулах хороо” гэх/ нь тухайн нутаг дэвсгэрт усны үйлчилгээний төлбөр, ус хангамж, ариутгах татуургын ашиглалт, үйлчилгээний тарифыг тогтоох, хуулийн этгээдэд тусгай зөвшөөрөл олгох, мэргэжлийн дүгнэлт, шийдвэр гаргах чиг үүрэгтэй байна.</a:t>
                      </a:r>
                      <a:endParaRPr/>
                    </a:p>
                  </a:txBody>
                  <a:tcPr/>
                </a:tc>
                <a:tc>
                  <a:txBody>
                    <a:bodyPr/>
                    <a:p>
                      <a:pPr algn="just">
                        <a:lnSpc>
                          <a:spcPct val="115000"/>
                        </a:lnSpc>
                      </a:pPr>
                      <a:r>
                        <a:rPr lang="en-US" sz="1200">
                          <a:solidFill>
                            <a:srgbClr val="000000"/>
                          </a:solidFill>
                          <a:latin typeface="Arial"/>
                          <a:ea typeface="Calibri"/>
                        </a:rPr>
                        <a:t>Байгууллагын нэрийг өөрчлөх шаардлагатай байна.</a:t>
                      </a:r>
                      <a:endParaRPr/>
                    </a:p>
                  </a:txBody>
                  <a:tcPr/>
                </a:tc>
              </a:tr>
              <a:tr h="1214640">
                <a:tc>
                  <a:txBody>
                    <a:bodyPr/>
                    <a:p>
                      <a:pPr algn="ctr">
                        <a:lnSpc>
                          <a:spcPct val="115000"/>
                        </a:lnSpc>
                      </a:pPr>
                      <a:r>
                        <a:rPr lang="en-US" sz="1200">
                          <a:solidFill>
                            <a:srgbClr val="000000"/>
                          </a:solidFill>
                          <a:latin typeface="Arial"/>
                          <a:ea typeface="Calibri"/>
                        </a:rPr>
                        <a:t>23.</a:t>
                      </a:r>
                      <a:endParaRPr/>
                    </a:p>
                  </a:txBody>
                  <a:tcPr/>
                </a:tc>
                <a:tc>
                  <a:tcPr/>
                </a:tc>
                <a:tc>
                  <a:txBody>
                    <a:bodyPr/>
                    <a:p>
                      <a:pPr algn="just">
                        <a:lnSpc>
                          <a:spcPct val="115000"/>
                        </a:lnSpc>
                      </a:pPr>
                      <a:r>
                        <a:rPr b="1" lang="en-US" sz="1200">
                          <a:solidFill>
                            <a:srgbClr val="000000"/>
                          </a:solidFill>
                          <a:latin typeface="Arial"/>
                          <a:ea typeface="Calibri"/>
                        </a:rPr>
                        <a:t>9.7. Зохицуулах хороо нь ус хангамж, ариутгах татуургын хяналтын болон санхүүгийн хяналт, шалгалтын улсын байцаагчийн эрхтэй байна.</a:t>
                      </a:r>
                      <a:endParaRPr/>
                    </a:p>
                  </a:txBody>
                  <a:tcPr/>
                </a:tc>
                <a:tc>
                  <a:txBody>
                    <a:bodyPr/>
                    <a:p>
                      <a:pPr algn="just">
                        <a:lnSpc>
                          <a:spcPct val="100000"/>
                        </a:lnSpc>
                      </a:pPr>
                      <a:r>
                        <a:rPr lang="en-US" sz="1200">
                          <a:solidFill>
                            <a:srgbClr val="000000"/>
                          </a:solidFill>
                          <a:latin typeface="Arial"/>
                        </a:rPr>
                        <a:t>Зөвлөл нь энэ хуулийн 10.1.1-10.1.6-д заасан бүрэн эрхээ хэрэгжүүлэхэд дараах хүндрэл гарч байна.</a:t>
                      </a:r>
                      <a:endParaRPr/>
                    </a:p>
                  </a:txBody>
                  <a:tcPr/>
                </a:tc>
              </a:tr>
              <a:tr h="2136960">
                <a:tc>
                  <a:txBody>
                    <a:bodyPr/>
                    <a:p>
                      <a:pPr algn="ctr">
                        <a:lnSpc>
                          <a:spcPct val="115000"/>
                        </a:lnSpc>
                      </a:pPr>
                      <a:r>
                        <a:rPr lang="en-US" sz="1200">
                          <a:solidFill>
                            <a:srgbClr val="000000"/>
                          </a:solidFill>
                          <a:latin typeface="Arial"/>
                          <a:ea typeface="Calibri"/>
                        </a:rPr>
                        <a:t>24.</a:t>
                      </a:r>
                      <a:endParaRPr/>
                    </a:p>
                  </a:txBody>
                  <a:tcPr/>
                </a:tc>
                <a:tc>
                  <a:txBody>
                    <a:bodyPr/>
                    <a:p>
                      <a:pPr algn="just">
                        <a:lnSpc>
                          <a:spcPct val="115000"/>
                        </a:lnSpc>
                      </a:pPr>
                      <a:r>
                        <a:rPr lang="en-US" sz="1200">
                          <a:solidFill>
                            <a:srgbClr val="000000"/>
                          </a:solidFill>
                          <a:latin typeface="Arial"/>
                          <a:ea typeface="Calibri"/>
                        </a:rPr>
                        <a:t>9.8.Зохицуулах зөвлөл энэ хуулийн 12 дугаар зүйлд заасан тусгай зөвшөөрөл эзэмшигчид үзүүлсэн зохицуулалтын болон үнэ, тарифыг хянан баталгаажуулах үйлчилгээний </a:t>
                      </a:r>
                      <a:r>
                        <a:rPr b="1" lang="en-US" sz="1200">
                          <a:solidFill>
                            <a:srgbClr val="000000"/>
                          </a:solidFill>
                          <a:latin typeface="Arial"/>
                          <a:ea typeface="Calibri"/>
                        </a:rPr>
                        <a:t>хураамж</a:t>
                      </a:r>
                      <a:r>
                        <a:rPr lang="en-US" sz="1200">
                          <a:solidFill>
                            <a:srgbClr val="000000"/>
                          </a:solidFill>
                          <a:latin typeface="Arial"/>
                          <a:ea typeface="Calibri"/>
                        </a:rPr>
                        <a:t>, сургалт, сурталчилгааны, мэдээллийн орлого зэргээс санхүүжинэ.</a:t>
                      </a:r>
                      <a:endParaRPr/>
                    </a:p>
                  </a:txBody>
                  <a:tcPr/>
                </a:tc>
                <a:tc>
                  <a:txBody>
                    <a:bodyPr/>
                    <a:p>
                      <a:pPr algn="just">
                        <a:lnSpc>
                          <a:spcPct val="115000"/>
                        </a:lnSpc>
                      </a:pPr>
                      <a:r>
                        <a:rPr lang="en-US" sz="1200">
                          <a:solidFill>
                            <a:srgbClr val="000000"/>
                          </a:solidFill>
                          <a:latin typeface="Arial"/>
                          <a:ea typeface="Calibri"/>
                        </a:rPr>
                        <a:t>9.8. Зохицуулах хороо энэ хуулийн 12 дугаар зүйлд заасан тусгай зөвшөөрөл эзэмшигчид үзүүлсэн зохицуулалтын үйлчилгээний </a:t>
                      </a:r>
                      <a:r>
                        <a:rPr b="1" lang="en-US" sz="1200">
                          <a:solidFill>
                            <a:srgbClr val="000000"/>
                          </a:solidFill>
                          <a:latin typeface="Arial"/>
                          <a:ea typeface="Calibri"/>
                        </a:rPr>
                        <a:t>хөлс</a:t>
                      </a:r>
                      <a:r>
                        <a:rPr lang="en-US" sz="1200">
                          <a:solidFill>
                            <a:srgbClr val="000000"/>
                          </a:solidFill>
                          <a:latin typeface="Arial"/>
                          <a:ea typeface="Calibri"/>
                        </a:rPr>
                        <a:t>, сургалт, сурталчилгааны, мэдээллийн орлого зэргээс санхүүжинэ.</a:t>
                      </a:r>
                      <a:endParaRPr/>
                    </a:p>
                  </a:txBody>
                  <a:tcPr/>
                </a:tc>
                <a:tc>
                  <a:txBody>
                    <a:bodyPr/>
                    <a:p>
                      <a:pPr algn="just">
                        <a:lnSpc>
                          <a:spcPct val="115000"/>
                        </a:lnSpc>
                      </a:pPr>
                      <a:r>
                        <a:rPr lang="en-US" sz="1200">
                          <a:solidFill>
                            <a:srgbClr val="000000"/>
                          </a:solidFill>
                          <a:latin typeface="Arial"/>
                          <a:ea typeface="Calibri"/>
                        </a:rPr>
                        <a:t>Тусгай зөвшөөрөл эзэмшигчид Татварын ерөнхий хуульд заасан төлбөр, хураамж гэх ойлголтоос болж зохицуулалтын үйлчилгээний хөлс төлөх тал дээр үл ойлголцол, маргаан гардаг.</a:t>
                      </a:r>
                      <a:endParaRPr/>
                    </a:p>
                  </a:txBody>
                  <a:tcPr/>
                </a:tc>
              </a:tr>
            </a:tbl>
          </a:graphicData>
        </a:graphic>
      </p:graphicFrame>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1" name="Table 1"/>
          <p:cNvGraphicFramePr/>
          <p:nvPr/>
        </p:nvGraphicFramePr>
        <p:xfrm>
          <a:off x="182880" y="274320"/>
          <a:ext cx="8731800" cy="6332760"/>
        </p:xfrm>
        <a:graphic>
          <a:graphicData uri="http://schemas.openxmlformats.org/drawingml/2006/table">
            <a:tbl>
              <a:tblPr/>
              <a:tblGrid>
                <a:gridCol w="403920"/>
                <a:gridCol w="2506320"/>
                <a:gridCol w="2611800"/>
                <a:gridCol w="3209760"/>
              </a:tblGrid>
              <a:tr h="58320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1607760">
                <a:tc>
                  <a:txBody>
                    <a:bodyPr/>
                    <a:p>
                      <a:pPr algn="ctr">
                        <a:lnSpc>
                          <a:spcPct val="115000"/>
                        </a:lnSpc>
                      </a:pPr>
                      <a:r>
                        <a:rPr lang="en-US" sz="1400">
                          <a:solidFill>
                            <a:srgbClr val="000000"/>
                          </a:solidFill>
                          <a:latin typeface="Arial"/>
                          <a:ea typeface="Calibri"/>
                        </a:rPr>
                        <a:t>25.</a:t>
                      </a:r>
                      <a:endParaRPr/>
                    </a:p>
                  </a:txBody>
                  <a:tcPr/>
                </a:tc>
                <a:tc>
                  <a:txBody>
                    <a:bodyPr/>
                    <a:p>
                      <a:pPr algn="just">
                        <a:lnSpc>
                          <a:spcPct val="115000"/>
                        </a:lnSpc>
                      </a:pPr>
                      <a:r>
                        <a:rPr lang="en-US" sz="1400">
                          <a:solidFill>
                            <a:srgbClr val="000000"/>
                          </a:solidFill>
                          <a:latin typeface="Arial"/>
                          <a:ea typeface="Calibri"/>
                        </a:rPr>
                        <a:t>9.9. Зохицуулах зөвлөлийн </a:t>
                      </a:r>
                      <a:r>
                        <a:rPr b="1" lang="en-US" sz="1400">
                          <a:solidFill>
                            <a:srgbClr val="000000"/>
                          </a:solidFill>
                          <a:latin typeface="Arial"/>
                          <a:ea typeface="Calibri"/>
                        </a:rPr>
                        <a:t>ажиллах дотоод журмыг</a:t>
                      </a:r>
                      <a:r>
                        <a:rPr lang="en-US" sz="1400">
                          <a:solidFill>
                            <a:srgbClr val="000000"/>
                          </a:solidFill>
                          <a:latin typeface="Arial"/>
                          <a:ea typeface="Calibri"/>
                        </a:rPr>
                        <a:t> Зохицуулах зөвлөлийн дарга батална.</a:t>
                      </a:r>
                      <a:endParaRPr/>
                    </a:p>
                  </a:txBody>
                  <a:tcPr/>
                </a:tc>
                <a:tc>
                  <a:txBody>
                    <a:bodyPr/>
                    <a:p>
                      <a:pPr algn="just">
                        <a:lnSpc>
                          <a:spcPct val="115000"/>
                        </a:lnSpc>
                      </a:pPr>
                      <a:r>
                        <a:rPr lang="en-US" sz="1400">
                          <a:solidFill>
                            <a:srgbClr val="000000"/>
                          </a:solidFill>
                          <a:latin typeface="Arial"/>
                          <a:ea typeface="Calibri"/>
                        </a:rPr>
                        <a:t>9.9. Зохицуулах </a:t>
                      </a:r>
                      <a:r>
                        <a:rPr b="1" lang="en-US" sz="1400">
                          <a:solidFill>
                            <a:srgbClr val="000000"/>
                          </a:solidFill>
                          <a:latin typeface="Arial"/>
                          <a:ea typeface="Calibri"/>
                        </a:rPr>
                        <a:t>хорооны ажлын албаны үйл ажиллагааны </a:t>
                      </a:r>
                      <a:r>
                        <a:rPr lang="en-US" sz="1400">
                          <a:solidFill>
                            <a:srgbClr val="000000"/>
                          </a:solidFill>
                          <a:latin typeface="Arial"/>
                          <a:ea typeface="Calibri"/>
                        </a:rPr>
                        <a:t>дотоод журмыг Зохицуулах хорооны дарга батална.</a:t>
                      </a:r>
                      <a:endParaRPr/>
                    </a:p>
                  </a:txBody>
                  <a:tcPr/>
                </a:tc>
                <a:tc>
                  <a:txBody>
                    <a:bodyPr/>
                    <a:p>
                      <a:pPr algn="just">
                        <a:lnSpc>
                          <a:spcPct val="115000"/>
                        </a:lnSpc>
                      </a:pPr>
                      <a:r>
                        <a:rPr lang="en-US" sz="1400">
                          <a:solidFill>
                            <a:srgbClr val="000000"/>
                          </a:solidFill>
                          <a:latin typeface="Arial"/>
                          <a:ea typeface="Calibri"/>
                        </a:rPr>
                        <a:t>Хууль тогтоомжийн зохицуулалт хоёрдмол утга илэрхийлээгүй, ойлгомжтой байх шаардлагатай. "Дотоод журам" гэсэн нэр томьёо нь зөвхөн Хөдөлмөрийн дотоод журмыг батлахаар ойлгогдож байна. </a:t>
                      </a:r>
                      <a:endParaRPr/>
                    </a:p>
                  </a:txBody>
                  <a:tcPr/>
                </a:tc>
              </a:tr>
              <a:tr h="1607760">
                <a:tc>
                  <a:txBody>
                    <a:bodyPr/>
                    <a:p>
                      <a:pPr algn="ctr">
                        <a:lnSpc>
                          <a:spcPct val="115000"/>
                        </a:lnSpc>
                      </a:pPr>
                      <a:r>
                        <a:rPr lang="en-US" sz="1400">
                          <a:solidFill>
                            <a:srgbClr val="000000"/>
                          </a:solidFill>
                          <a:latin typeface="Arial"/>
                          <a:ea typeface="Calibri"/>
                        </a:rPr>
                        <a:t>26.</a:t>
                      </a:r>
                      <a:endParaRPr/>
                    </a:p>
                  </a:txBody>
                  <a:tcPr/>
                </a:tc>
                <a:tc>
                  <a:txBody>
                    <a:bodyPr/>
                    <a:p>
                      <a:pPr algn="just">
                        <a:lnSpc>
                          <a:spcPct val="115000"/>
                        </a:lnSpc>
                      </a:pPr>
                      <a:r>
                        <a:rPr lang="en-US" sz="1400">
                          <a:solidFill>
                            <a:srgbClr val="000000"/>
                          </a:solidFill>
                          <a:latin typeface="Arial"/>
                          <a:ea typeface="Calibri"/>
                        </a:rPr>
                        <a:t>9.10.Зохицуулах зөвлөл нь үйл ажиллагааны төсвөө </a:t>
                      </a:r>
                      <a:r>
                        <a:rPr b="1" lang="en-US" sz="1400">
                          <a:solidFill>
                            <a:srgbClr val="000000"/>
                          </a:solidFill>
                          <a:latin typeface="Arial"/>
                          <a:ea typeface="Calibri"/>
                        </a:rPr>
                        <a:t>Засгийн газраар</a:t>
                      </a:r>
                      <a:r>
                        <a:rPr lang="en-US" sz="1400">
                          <a:solidFill>
                            <a:srgbClr val="000000"/>
                          </a:solidFill>
                          <a:latin typeface="Arial"/>
                          <a:ea typeface="Calibri"/>
                        </a:rPr>
                        <a:t> батлуулж, ажлын тайлан, төсвийн гүйцэтгэлийг жил бүр тайлагнана.</a:t>
                      </a:r>
                      <a:endParaRPr/>
                    </a:p>
                  </a:txBody>
                  <a:tcPr/>
                </a:tc>
                <a:tc>
                  <a:txBody>
                    <a:bodyPr/>
                    <a:p>
                      <a:pPr algn="just">
                        <a:lnSpc>
                          <a:spcPct val="115000"/>
                        </a:lnSpc>
                      </a:pPr>
                      <a:r>
                        <a:rPr lang="en-US" sz="1400">
                          <a:solidFill>
                            <a:srgbClr val="000000"/>
                          </a:solidFill>
                          <a:latin typeface="Arial"/>
                          <a:ea typeface="Calibri"/>
                        </a:rPr>
                        <a:t>9.10. Зохицуулах хороо нь үйл ажиллагааны төсвөө </a:t>
                      </a:r>
                      <a:r>
                        <a:rPr b="1" lang="en-US" sz="1400">
                          <a:solidFill>
                            <a:srgbClr val="000000"/>
                          </a:solidFill>
                          <a:latin typeface="Arial"/>
                          <a:ea typeface="Calibri"/>
                        </a:rPr>
                        <a:t>баталж</a:t>
                      </a:r>
                      <a:r>
                        <a:rPr lang="en-US" sz="1400">
                          <a:solidFill>
                            <a:srgbClr val="000000"/>
                          </a:solidFill>
                          <a:latin typeface="Arial"/>
                          <a:ea typeface="Calibri"/>
                        </a:rPr>
                        <a:t>, ажлын тайлан, төсвийн гүйцэтгэлийг жил бүр </a:t>
                      </a:r>
                      <a:r>
                        <a:rPr b="1" lang="en-US" sz="1400">
                          <a:solidFill>
                            <a:srgbClr val="000000"/>
                          </a:solidFill>
                          <a:latin typeface="Arial"/>
                          <a:ea typeface="Calibri"/>
                        </a:rPr>
                        <a:t>тусгай зөвшөөрөл эзэмшигчдэд</a:t>
                      </a:r>
                      <a:r>
                        <a:rPr lang="en-US" sz="1400">
                          <a:solidFill>
                            <a:srgbClr val="000000"/>
                          </a:solidFill>
                          <a:latin typeface="Arial"/>
                          <a:ea typeface="Calibri"/>
                        </a:rPr>
                        <a:t> тайлагнана.</a:t>
                      </a:r>
                      <a:endParaRPr/>
                    </a:p>
                  </a:txBody>
                  <a:tcPr/>
                </a:tc>
                <a:tc>
                  <a:txBody>
                    <a:bodyPr/>
                    <a:p>
                      <a:pPr algn="just">
                        <a:lnSpc>
                          <a:spcPct val="115000"/>
                        </a:lnSpc>
                      </a:pPr>
                      <a:r>
                        <a:rPr lang="en-US" sz="1400">
                          <a:solidFill>
                            <a:srgbClr val="000000"/>
                          </a:solidFill>
                          <a:latin typeface="Arial"/>
                          <a:ea typeface="Calibri"/>
                        </a:rPr>
                        <a:t>Зохицуулах байгууллагын бие даасан, хараат бусаар ажиллах нөхцөлийг хангах нь ус хангамж, ариутгах татуургын ашиглалт, үйлчилгээний салбарын хөгжилд түлхэц болно.</a:t>
                      </a:r>
                      <a:endParaRPr/>
                    </a:p>
                  </a:txBody>
                  <a:tcPr/>
                </a:tc>
              </a:tr>
              <a:tr h="2534040">
                <a:tc>
                  <a:txBody>
                    <a:bodyPr/>
                    <a:p>
                      <a:pPr algn="ctr">
                        <a:lnSpc>
                          <a:spcPct val="115000"/>
                        </a:lnSpc>
                      </a:pPr>
                      <a:r>
                        <a:rPr lang="en-US" sz="1400">
                          <a:solidFill>
                            <a:srgbClr val="000000"/>
                          </a:solidFill>
                          <a:latin typeface="Arial"/>
                          <a:ea typeface="Calibri"/>
                        </a:rPr>
                        <a:t>27.</a:t>
                      </a:r>
                      <a:endParaRPr/>
                    </a:p>
                  </a:txBody>
                  <a:tcPr/>
                </a:tc>
                <a:tc>
                  <a:tcPr/>
                </a:tc>
                <a:tc>
                  <a:txBody>
                    <a:bodyPr/>
                    <a:p>
                      <a:pPr algn="just">
                        <a:lnSpc>
                          <a:spcPct val="115000"/>
                        </a:lnSpc>
                      </a:pPr>
                      <a:r>
                        <a:rPr b="1" lang="en-US" sz="1400">
                          <a:solidFill>
                            <a:srgbClr val="000000"/>
                          </a:solidFill>
                          <a:latin typeface="Arial"/>
                          <a:ea typeface="Times New Roman"/>
                        </a:rPr>
                        <a:t>9.15. Зохицуулах хороо</a:t>
                      </a:r>
                      <a:r>
                        <a:rPr b="1" lang="en-US" sz="1400">
                          <a:solidFill>
                            <a:srgbClr val="000000"/>
                          </a:solidFill>
                          <a:latin typeface="Arial"/>
                          <a:ea typeface="Calibri"/>
                        </a:rPr>
                        <a:t> нь эрхэлсэн ажлын онцлогийг илэрхийлсэн бэлгэдэлтэй байж болох бөгөөд тогтоосон журмаар хийсэн тамга, тэмдэг, хэвлэмэл хуудас хэрэглэнэ.</a:t>
                      </a:r>
                      <a:endParaRPr/>
                    </a:p>
                  </a:txBody>
                  <a:tcPr/>
                </a:tc>
                <a:tc>
                  <a:txBody>
                    <a:bodyPr/>
                    <a:p>
                      <a:pPr algn="just">
                        <a:lnSpc>
                          <a:spcPct val="115000"/>
                        </a:lnSpc>
                      </a:pPr>
                      <a:r>
                        <a:rPr lang="en-US" sz="1400">
                          <a:solidFill>
                            <a:srgbClr val="000000"/>
                          </a:solidFill>
                          <a:latin typeface="Arial"/>
                          <a:ea typeface="Calibri"/>
                        </a:rPr>
                        <a:t>Монгол Улсын Засгийн газрын 2001 оны 41-р тогтоолоор баталсан “Тамга, тэмдэг, баталгааны тэмдэг, хэвлэмэл хуудас хийлгэх, хэрэглэх заавар”-ын 2 дугаар зүйлийн 2.Д-д заасны дагуу тамга, тэмдэг, хэвлэмэл хуудас хэрэглэх эрх бүхий байгууллагад харъяалагддаг болно. </a:t>
                      </a:r>
                      <a:endParaRPr/>
                    </a:p>
                  </a:txBody>
                  <a:tcPr/>
                </a:tc>
              </a:tr>
            </a:tbl>
          </a:graphicData>
        </a:graphic>
      </p:graphicFrame>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2" name="Table 1"/>
          <p:cNvGraphicFramePr/>
          <p:nvPr/>
        </p:nvGraphicFramePr>
        <p:xfrm>
          <a:off x="182880" y="457200"/>
          <a:ext cx="8731800" cy="6400440"/>
        </p:xfrm>
        <a:graphic>
          <a:graphicData uri="http://schemas.openxmlformats.org/drawingml/2006/table">
            <a:tbl>
              <a:tblPr/>
              <a:tblGrid>
                <a:gridCol w="471600"/>
                <a:gridCol w="1768680"/>
                <a:gridCol w="2626920"/>
                <a:gridCol w="3864600"/>
              </a:tblGrid>
              <a:tr h="58320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1440000">
                <a:tc>
                  <a:txBody>
                    <a:bodyPr/>
                    <a:p>
                      <a:pPr algn="ctr">
                        <a:lnSpc>
                          <a:spcPct val="115000"/>
                        </a:lnSpc>
                      </a:pPr>
                      <a:r>
                        <a:rPr lang="en-US" sz="1400">
                          <a:solidFill>
                            <a:srgbClr val="000000"/>
                          </a:solidFill>
                          <a:latin typeface="Arial"/>
                          <a:ea typeface="Calibri"/>
                        </a:rPr>
                        <a:t>28.</a:t>
                      </a:r>
                      <a:endParaRPr/>
                    </a:p>
                  </a:txBody>
                  <a:tcPr/>
                </a:tc>
                <a:tc>
                  <a:tcPr/>
                </a:tc>
                <a:tc>
                  <a:txBody>
                    <a:bodyPr/>
                    <a:p>
                      <a:pPr algn="just">
                        <a:lnSpc>
                          <a:spcPct val="115000"/>
                        </a:lnSpc>
                      </a:pPr>
                      <a:r>
                        <a:rPr b="1" lang="en-US" sz="1400">
                          <a:solidFill>
                            <a:srgbClr val="000000"/>
                          </a:solidFill>
                          <a:latin typeface="Arial"/>
                          <a:ea typeface="Times New Roman"/>
                        </a:rPr>
                        <a:t>9.16. Зохицуулах хороо нь ус хангамж, ариутгах татуургын чиглэлээр хийх сургалт, сурталчилгааг төрийн бус байгууллагаар гүйцэтгүүлж болно</a:t>
                      </a:r>
                      <a:r>
                        <a:rPr lang="en-US" sz="1400">
                          <a:solidFill>
                            <a:srgbClr val="000000"/>
                          </a:solidFill>
                          <a:latin typeface="Arial"/>
                          <a:ea typeface="Times New Roman"/>
                        </a:rPr>
                        <a:t>. </a:t>
                      </a:r>
                      <a:endParaRPr/>
                    </a:p>
                  </a:txBody>
                  <a:tcPr/>
                </a:tc>
                <a:tc>
                  <a:txBody>
                    <a:bodyPr/>
                    <a:p>
                      <a:pPr algn="just">
                        <a:lnSpc>
                          <a:spcPct val="115000"/>
                        </a:lnSpc>
                      </a:pPr>
                      <a:r>
                        <a:rPr lang="en-US" sz="1400">
                          <a:solidFill>
                            <a:srgbClr val="000000"/>
                          </a:solidFill>
                          <a:latin typeface="Arial"/>
                          <a:ea typeface="Calibri"/>
                        </a:rPr>
                        <a:t>Засгийн газрын тухай хуулийн 19 дүгээр зүйлийн 19.1-д заасан</a:t>
                      </a:r>
                      <a:endParaRPr/>
                    </a:p>
                  </a:txBody>
                  <a:tcPr/>
                </a:tc>
              </a:tr>
              <a:tr h="1669680">
                <a:tc>
                  <a:txBody>
                    <a:bodyPr/>
                    <a:p>
                      <a:pPr algn="ctr">
                        <a:lnSpc>
                          <a:spcPct val="115000"/>
                        </a:lnSpc>
                      </a:pPr>
                      <a:r>
                        <a:rPr lang="en-US" sz="1400">
                          <a:solidFill>
                            <a:srgbClr val="000000"/>
                          </a:solidFill>
                          <a:latin typeface="Arial"/>
                          <a:ea typeface="Calibri"/>
                        </a:rPr>
                        <a:t>29.</a:t>
                      </a:r>
                      <a:endParaRPr/>
                    </a:p>
                  </a:txBody>
                  <a:tcPr/>
                </a:tc>
                <a:tc>
                  <a:tcPr/>
                </a:tc>
                <a:tc>
                  <a:txBody>
                    <a:bodyPr/>
                    <a:p>
                      <a:pPr algn="just">
                        <a:lnSpc>
                          <a:spcPct val="115000"/>
                        </a:lnSpc>
                      </a:pPr>
                      <a:r>
                        <a:rPr b="1" lang="en-US" sz="1400">
                          <a:solidFill>
                            <a:srgbClr val="000000"/>
                          </a:solidFill>
                          <a:latin typeface="Arial"/>
                          <a:ea typeface="Times New Roman"/>
                        </a:rPr>
                        <a:t>9.17. Зохицуулах хороо нь өөрийн ажилтныг Төрийн албаны тухай хуульд зааснаас дордуулахгүйгээр ажиллах нөхцөл, баталгаагаар хангана.</a:t>
                      </a:r>
                      <a:endParaRPr/>
                    </a:p>
                  </a:txBody>
                  <a:tcPr/>
                </a:tc>
                <a:tc>
                  <a:txBody>
                    <a:bodyPr/>
                    <a:p>
                      <a:pPr algn="just">
                        <a:lnSpc>
                          <a:spcPct val="115000"/>
                        </a:lnSpc>
                      </a:pPr>
                      <a:r>
                        <a:rPr lang="en-US" sz="1400">
                          <a:solidFill>
                            <a:srgbClr val="000000"/>
                          </a:solidFill>
                          <a:latin typeface="Arial"/>
                          <a:ea typeface="Calibri"/>
                        </a:rPr>
                        <a:t>Зохицуулах зөвлөлийн ажилтан, албан хаагчид нь тухайн салбартаа мэргэшсэн, тогтвортой ажиллах нөхцөл бололцоог ханган ажиллах шаардлагатай байна.</a:t>
                      </a:r>
                      <a:endParaRPr/>
                    </a:p>
                  </a:txBody>
                  <a:tcPr/>
                </a:tc>
              </a:tr>
              <a:tr h="2588400">
                <a:tc>
                  <a:txBody>
                    <a:bodyPr/>
                    <a:p>
                      <a:pPr algn="ctr">
                        <a:lnSpc>
                          <a:spcPct val="115000"/>
                        </a:lnSpc>
                      </a:pPr>
                      <a:r>
                        <a:rPr lang="en-US" sz="1400">
                          <a:solidFill>
                            <a:srgbClr val="000000"/>
                          </a:solidFill>
                          <a:latin typeface="Arial"/>
                          <a:ea typeface="Calibri"/>
                        </a:rPr>
                        <a:t>30.</a:t>
                      </a:r>
                      <a:endParaRPr/>
                    </a:p>
                  </a:txBody>
                  <a:tcPr/>
                </a:tc>
                <a:tc>
                  <a:txBody>
                    <a:bodyPr/>
                    <a:p>
                      <a:pPr algn="just">
                        <a:lnSpc>
                          <a:spcPct val="100000"/>
                        </a:lnSpc>
                      </a:pPr>
                      <a:r>
                        <a:rPr lang="en-US" sz="1400">
                          <a:solidFill>
                            <a:srgbClr val="000000"/>
                          </a:solidFill>
                          <a:latin typeface="Arial"/>
                          <a:ea typeface="Times New Roman"/>
                        </a:rPr>
                        <a:t>10.1.1.цэвэр, бохир усны үйлчилгээний төлбөр тогтоох аргачлал, тусгай зөвшөөрөл эзэмшигчийн үйлчилгээний тарифыг хянаж батлах, нийтлэх;</a:t>
                      </a:r>
                      <a:endParaRPr/>
                    </a:p>
                  </a:txBody>
                  <a:tcPr/>
                </a:tc>
                <a:tc>
                  <a:txBody>
                    <a:bodyPr/>
                    <a:p>
                      <a:pPr algn="just">
                        <a:lnSpc>
                          <a:spcPct val="115000"/>
                        </a:lnSpc>
                      </a:pPr>
                      <a:r>
                        <a:rPr lang="en-US" sz="1400">
                          <a:solidFill>
                            <a:srgbClr val="000000"/>
                          </a:solidFill>
                          <a:latin typeface="Arial"/>
                          <a:ea typeface="Times New Roman"/>
                        </a:rPr>
                        <a:t>10.1.1.цэвэр, бохир усны үйлчилгээний </a:t>
                      </a:r>
                      <a:r>
                        <a:rPr b="1" lang="en-US" sz="1400">
                          <a:solidFill>
                            <a:srgbClr val="000000"/>
                          </a:solidFill>
                          <a:latin typeface="Arial"/>
                          <a:ea typeface="Times New Roman"/>
                        </a:rPr>
                        <a:t>тарифын бүтцийг тодорхойлох, төлбөр тогтоох, индексжүүлэлтийг хэрэгжүүлэх, тариф тооцох аргачлал, журам батлах,</a:t>
                      </a:r>
                      <a:r>
                        <a:rPr lang="en-US" sz="1400">
                          <a:solidFill>
                            <a:srgbClr val="000000"/>
                          </a:solidFill>
                          <a:latin typeface="Arial"/>
                          <a:ea typeface="Times New Roman"/>
                        </a:rPr>
                        <a:t>тусгай зөвшөөрөл эзэмшигчийн үйлчилгээний тарифыг хянаж батлах, нийтлэх;</a:t>
                      </a:r>
                      <a:endParaRPr/>
                    </a:p>
                  </a:txBody>
                  <a:tcPr/>
                </a:tc>
                <a:tc>
                  <a:tcPr/>
                </a:tc>
              </a:tr>
            </a:tbl>
          </a:graphicData>
        </a:graphic>
      </p:graphicFrame>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3" name="Table 1"/>
          <p:cNvGraphicFramePr/>
          <p:nvPr/>
        </p:nvGraphicFramePr>
        <p:xfrm>
          <a:off x="152280" y="274320"/>
          <a:ext cx="8838360" cy="6258600"/>
        </p:xfrm>
        <a:graphic>
          <a:graphicData uri="http://schemas.openxmlformats.org/drawingml/2006/table">
            <a:tbl>
              <a:tblPr/>
              <a:tblGrid>
                <a:gridCol w="408960"/>
                <a:gridCol w="2257560"/>
                <a:gridCol w="3841560"/>
                <a:gridCol w="2330640"/>
              </a:tblGrid>
              <a:tr h="69300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2384280">
                <a:tc>
                  <a:txBody>
                    <a:bodyPr/>
                    <a:p>
                      <a:pPr algn="ctr">
                        <a:lnSpc>
                          <a:spcPct val="115000"/>
                        </a:lnSpc>
                      </a:pPr>
                      <a:r>
                        <a:rPr lang="en-US" sz="1400">
                          <a:solidFill>
                            <a:srgbClr val="000000"/>
                          </a:solidFill>
                          <a:latin typeface="Arial"/>
                          <a:ea typeface="Calibri"/>
                        </a:rPr>
                        <a:t>31.</a:t>
                      </a:r>
                      <a:endParaRPr/>
                    </a:p>
                  </a:txBody>
                  <a:tcPr/>
                </a:tc>
                <a:tc>
                  <a:txBody>
                    <a:bodyPr/>
                    <a:p>
                      <a:pPr algn="just">
                        <a:lnSpc>
                          <a:spcPct val="115000"/>
                        </a:lnSpc>
                      </a:pPr>
                      <a:r>
                        <a:rPr lang="en-US" sz="1400">
                          <a:solidFill>
                            <a:srgbClr val="000000"/>
                          </a:solidFill>
                          <a:latin typeface="Arial"/>
                          <a:ea typeface="Times New Roman"/>
                        </a:rPr>
                        <a:t>10.1.7.тусгай зөвшөөрөл-д заасан үйл ажиллагаа, хүний нөөц, техник технологи, эдийн засгийн үзүүлэлтийн талаар мэдээллийн нэгдсэн сан бий болгох, тусгай зөвшөөрөл эзэмшигчээс холбогдох мэдээллийг гаргуулах</a:t>
                      </a:r>
                      <a:r>
                        <a:rPr lang="en-US" sz="1400">
                          <a:solidFill>
                            <a:srgbClr val="ff0000"/>
                          </a:solidFill>
                          <a:latin typeface="Arial"/>
                          <a:ea typeface="Times New Roman"/>
                        </a:rPr>
                        <a:t>;</a:t>
                      </a:r>
                      <a:endParaRPr/>
                    </a:p>
                  </a:txBody>
                  <a:tcPr/>
                </a:tc>
                <a:tc>
                  <a:txBody>
                    <a:bodyPr/>
                    <a:p>
                      <a:pPr algn="just">
                        <a:lnSpc>
                          <a:spcPct val="115000"/>
                        </a:lnSpc>
                      </a:pPr>
                      <a:r>
                        <a:rPr lang="en-US" sz="1400">
                          <a:solidFill>
                            <a:srgbClr val="000000"/>
                          </a:solidFill>
                          <a:latin typeface="Arial"/>
                          <a:ea typeface="Times New Roman"/>
                        </a:rPr>
                        <a:t>10.1.7.тусгай зөвшөөрөлд заасан үйл ажиллагаа, хүний нөөц, техник технологи, </a:t>
                      </a:r>
                      <a:r>
                        <a:rPr b="1" lang="en-US" sz="1400">
                          <a:solidFill>
                            <a:srgbClr val="000000"/>
                          </a:solidFill>
                          <a:latin typeface="Arial"/>
                          <a:ea typeface="Times New Roman"/>
                        </a:rPr>
                        <a:t>санхүү, </a:t>
                      </a:r>
                      <a:r>
                        <a:rPr lang="en-US" sz="1400">
                          <a:solidFill>
                            <a:srgbClr val="000000"/>
                          </a:solidFill>
                          <a:latin typeface="Arial"/>
                          <a:ea typeface="Times New Roman"/>
                        </a:rPr>
                        <a:t>эдийн засгийн үзүүлэлтийн талаар мэдээллийн нэгдсэн сан бий болгох, тусгай зөвшөөрөл эзэмшигчээс холбогдох мэдээллийг гаргуулах, </a:t>
                      </a:r>
                      <a:r>
                        <a:rPr b="1" lang="en-US" sz="1400">
                          <a:solidFill>
                            <a:srgbClr val="000000"/>
                          </a:solidFill>
                          <a:latin typeface="Arial"/>
                          <a:ea typeface="Times New Roman"/>
                        </a:rPr>
                        <a:t>мэдээллийн үнэн зөвийг хянаж, шалгах</a:t>
                      </a:r>
                      <a:r>
                        <a:rPr lang="en-US" sz="1400">
                          <a:solidFill>
                            <a:srgbClr val="000000"/>
                          </a:solidFill>
                          <a:latin typeface="Arial"/>
                          <a:ea typeface="Times New Roman"/>
                        </a:rPr>
                        <a:t>;</a:t>
                      </a:r>
                      <a:endParaRPr/>
                    </a:p>
                  </a:txBody>
                  <a:tcPr/>
                </a:tc>
                <a:tc>
                  <a:txBody>
                    <a:bodyPr/>
                    <a:p>
                      <a:pPr algn="just">
                        <a:lnSpc>
                          <a:spcPct val="115000"/>
                        </a:lnSpc>
                      </a:pPr>
                      <a:r>
                        <a:rPr lang="en-US" sz="1400">
                          <a:solidFill>
                            <a:srgbClr val="000000"/>
                          </a:solidFill>
                          <a:latin typeface="Arial"/>
                          <a:ea typeface="Calibri"/>
                        </a:rPr>
                        <a:t>Зохицуулах зөвлөл нь тусгай зөвшөөрөл эзэмшигчээс холбогдох мэдээ, мэдээлэл авахаас гадна, түүний үнэн зөв эсэхэд хяналт тавьж шалгах шаардлагатай. </a:t>
                      </a:r>
                      <a:endParaRPr/>
                    </a:p>
                  </a:txBody>
                  <a:tcPr/>
                </a:tc>
              </a:tr>
              <a:tr h="980640">
                <a:tc>
                  <a:txBody>
                    <a:bodyPr/>
                    <a:p>
                      <a:pPr algn="ctr">
                        <a:lnSpc>
                          <a:spcPct val="115000"/>
                        </a:lnSpc>
                      </a:pPr>
                      <a:r>
                        <a:rPr lang="en-US" sz="1400">
                          <a:solidFill>
                            <a:srgbClr val="000000"/>
                          </a:solidFill>
                          <a:latin typeface="Arial"/>
                          <a:ea typeface="Calibri"/>
                        </a:rPr>
                        <a:t>32.</a:t>
                      </a:r>
                      <a:endParaRPr/>
                    </a:p>
                  </a:txBody>
                  <a:tcPr/>
                </a:tc>
                <a:tc>
                  <a:tcPr/>
                </a:tc>
                <a:tc>
                  <a:txBody>
                    <a:bodyPr/>
                    <a:p>
                      <a:pPr algn="just">
                        <a:lnSpc>
                          <a:spcPct val="115000"/>
                        </a:lnSpc>
                      </a:pPr>
                      <a:r>
                        <a:rPr b="1" lang="en-US" sz="1400">
                          <a:solidFill>
                            <a:srgbClr val="000000"/>
                          </a:solidFill>
                          <a:latin typeface="Arial"/>
                          <a:ea typeface="Calibri"/>
                        </a:rPr>
                        <a:t>10.1.10. Зохицуулалтын үйлчилгээний хөлс тооцох аргачлал баталж, хэрэгжүүлэх;</a:t>
                      </a:r>
                      <a:endParaRPr/>
                    </a:p>
                  </a:txBody>
                  <a:tcPr/>
                </a:tc>
                <a:tc>
                  <a:txBody>
                    <a:bodyPr/>
                    <a:p>
                      <a:pPr algn="just">
                        <a:lnSpc>
                          <a:spcPct val="115000"/>
                        </a:lnSpc>
                      </a:pPr>
                      <a:r>
                        <a:rPr lang="en-US" sz="1400">
                          <a:solidFill>
                            <a:srgbClr val="000000"/>
                          </a:solidFill>
                          <a:latin typeface="Arial"/>
                          <a:ea typeface="Calibri"/>
                        </a:rPr>
                        <a:t>Зохицуулах зөвлөлийн төсвийн бүрдэлтийг тодорхой, ил тод болгох зорилготой.</a:t>
                      </a:r>
                      <a:endParaRPr/>
                    </a:p>
                  </a:txBody>
                  <a:tcPr/>
                </a:tc>
              </a:tr>
              <a:tr h="991080">
                <a:tc>
                  <a:txBody>
                    <a:bodyPr/>
                    <a:p>
                      <a:pPr algn="ctr">
                        <a:lnSpc>
                          <a:spcPct val="115000"/>
                        </a:lnSpc>
                      </a:pPr>
                      <a:r>
                        <a:rPr lang="en-US" sz="1400">
                          <a:solidFill>
                            <a:srgbClr val="000000"/>
                          </a:solidFill>
                          <a:latin typeface="Arial"/>
                          <a:ea typeface="Calibri"/>
                        </a:rPr>
                        <a:t>33.</a:t>
                      </a:r>
                      <a:endParaRPr/>
                    </a:p>
                  </a:txBody>
                  <a:tcPr/>
                </a:tc>
                <a:tc>
                  <a:tcPr/>
                </a:tc>
                <a:tc>
                  <a:txBody>
                    <a:bodyPr/>
                    <a:p>
                      <a:pPr algn="just">
                        <a:lnSpc>
                          <a:spcPct val="100000"/>
                        </a:lnSpc>
                      </a:pPr>
                      <a:r>
                        <a:rPr b="1" lang="en-US" sz="1400">
                          <a:solidFill>
                            <a:srgbClr val="000000"/>
                          </a:solidFill>
                          <a:latin typeface="Arial"/>
                          <a:ea typeface="Times New Roman"/>
                        </a:rPr>
                        <a:t>10.1.11. тусгай зөвшөөрөл эзэмшигчийн үйл ажиллагаанд хяналт тавих, үнэлэх журам;</a:t>
                      </a:r>
                      <a:endParaRPr/>
                    </a:p>
                  </a:txBody>
                  <a:tcPr/>
                </a:tc>
                <a:tc>
                  <a:txBody>
                    <a:bodyPr/>
                    <a:p>
                      <a:pPr algn="just">
                        <a:lnSpc>
                          <a:spcPct val="100000"/>
                        </a:lnSpc>
                      </a:pPr>
                      <a:r>
                        <a:rPr lang="en-US" sz="1400">
                          <a:solidFill>
                            <a:srgbClr val="000000"/>
                          </a:solidFill>
                          <a:latin typeface="Arial"/>
                        </a:rPr>
                        <a:t>Салбарын болон байгууллагын хөгжлийн чиг хандлагыг тодорхойлох,</a:t>
                      </a:r>
                      <a:endParaRPr/>
                    </a:p>
                  </a:txBody>
                  <a:tcPr/>
                </a:tc>
              </a:tr>
              <a:tr h="1210320">
                <a:tc>
                  <a:txBody>
                    <a:bodyPr/>
                    <a:p>
                      <a:pPr algn="ctr">
                        <a:lnSpc>
                          <a:spcPct val="115000"/>
                        </a:lnSpc>
                      </a:pPr>
                      <a:r>
                        <a:rPr lang="en-US" sz="1400">
                          <a:solidFill>
                            <a:srgbClr val="000000"/>
                          </a:solidFill>
                          <a:latin typeface="Arial"/>
                          <a:ea typeface="Calibri"/>
                        </a:rPr>
                        <a:t>34.</a:t>
                      </a:r>
                      <a:endParaRPr/>
                    </a:p>
                  </a:txBody>
                  <a:tcPr/>
                </a:tc>
                <a:tc>
                  <a:tcPr/>
                </a:tc>
                <a:tc>
                  <a:txBody>
                    <a:bodyPr/>
                    <a:p>
                      <a:pPr algn="just">
                        <a:lnSpc>
                          <a:spcPct val="115000"/>
                        </a:lnSpc>
                      </a:pPr>
                      <a:r>
                        <a:rPr b="1" lang="en-US" sz="1400">
                          <a:solidFill>
                            <a:srgbClr val="000000"/>
                          </a:solidFill>
                          <a:latin typeface="Arial"/>
                          <a:ea typeface="Times New Roman"/>
                        </a:rPr>
                        <a:t>10.1.13. бусдад цэвэр ус түгээх, тэдгээрийн хэрэглээнээс гарсан бохир ус татан зайлуулах нөхцөлд хангагч, дамжуулагчийн хооронд хийх төлбөр тооцооны журам батлах;</a:t>
                      </a:r>
                      <a:endParaRPr/>
                    </a:p>
                  </a:txBody>
                  <a:tcPr/>
                </a:tc>
                <a:tc>
                  <a:txBody>
                    <a:bodyPr/>
                    <a:p>
                      <a:pPr algn="just">
                        <a:lnSpc>
                          <a:spcPct val="100000"/>
                        </a:lnSpc>
                      </a:pPr>
                      <a:r>
                        <a:rPr lang="en-US" sz="1400">
                          <a:solidFill>
                            <a:srgbClr val="000000"/>
                          </a:solidFill>
                          <a:latin typeface="Arial"/>
                        </a:rPr>
                        <a:t>Хуулийн 15.1.11-д  заасныг хэрэгжүүлэх,</a:t>
                      </a:r>
                      <a:endParaRPr/>
                    </a:p>
                  </a:txBody>
                  <a:tcPr/>
                </a:tc>
              </a:tr>
            </a:tbl>
          </a:graphicData>
        </a:graphic>
      </p:graphicFrame>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4" name="Table 1"/>
          <p:cNvGraphicFramePr/>
          <p:nvPr/>
        </p:nvGraphicFramePr>
        <p:xfrm>
          <a:off x="304920" y="457200"/>
          <a:ext cx="8533800" cy="5754600"/>
        </p:xfrm>
        <a:graphic>
          <a:graphicData uri="http://schemas.openxmlformats.org/drawingml/2006/table">
            <a:tbl>
              <a:tblPr/>
              <a:tblGrid>
                <a:gridCol w="552960"/>
                <a:gridCol w="2133360"/>
                <a:gridCol w="3318840"/>
                <a:gridCol w="2529000"/>
              </a:tblGrid>
              <a:tr h="65340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1212840">
                <a:tc>
                  <a:txBody>
                    <a:bodyPr/>
                    <a:p>
                      <a:pPr algn="ctr">
                        <a:lnSpc>
                          <a:spcPct val="115000"/>
                        </a:lnSpc>
                      </a:pPr>
                      <a:r>
                        <a:rPr lang="en-US" sz="1400">
                          <a:solidFill>
                            <a:srgbClr val="000000"/>
                          </a:solidFill>
                          <a:latin typeface="Arial"/>
                          <a:ea typeface="Calibri"/>
                        </a:rPr>
                        <a:t>35.</a:t>
                      </a:r>
                      <a:endParaRPr/>
                    </a:p>
                  </a:txBody>
                  <a:tcPr/>
                </a:tc>
                <a:tc>
                  <a:tcPr/>
                </a:tc>
                <a:tc>
                  <a:txBody>
                    <a:bodyPr/>
                    <a:p>
                      <a:pPr algn="just">
                        <a:lnSpc>
                          <a:spcPct val="115000"/>
                        </a:lnSpc>
                      </a:pPr>
                      <a:r>
                        <a:rPr b="1" lang="en-US" sz="1400">
                          <a:solidFill>
                            <a:srgbClr val="000000"/>
                          </a:solidFill>
                          <a:latin typeface="Arial"/>
                          <a:ea typeface="Calibri"/>
                        </a:rPr>
                        <a:t>10.1.14. ус хангамж, ариутгах татуургын барилга байгууламж, тоног төхөөрөмжийн элэгдэл байгуулах журам батлах;</a:t>
                      </a:r>
                      <a:endParaRPr/>
                    </a:p>
                  </a:txBody>
                  <a:tcPr/>
                </a:tc>
                <a:tc>
                  <a:txBody>
                    <a:bodyPr/>
                    <a:p>
                      <a:pPr algn="just">
                        <a:lnSpc>
                          <a:spcPct val="115000"/>
                        </a:lnSpc>
                      </a:pPr>
                      <a:r>
                        <a:rPr lang="en-US" sz="1400">
                          <a:solidFill>
                            <a:srgbClr val="000000"/>
                          </a:solidFill>
                          <a:latin typeface="Arial"/>
                          <a:ea typeface="Calibri"/>
                        </a:rPr>
                        <a:t>Салбарын байгууллагуудын тогтвортой ажиллагааг хангах элэгдлийн хувь хэмжээг тогтоох шаардлагатай. </a:t>
                      </a:r>
                      <a:endParaRPr/>
                    </a:p>
                  </a:txBody>
                  <a:tcPr/>
                </a:tc>
              </a:tr>
              <a:tr h="1711080">
                <a:tc>
                  <a:txBody>
                    <a:bodyPr/>
                    <a:p>
                      <a:pPr algn="ctr">
                        <a:lnSpc>
                          <a:spcPct val="115000"/>
                        </a:lnSpc>
                      </a:pPr>
                      <a:r>
                        <a:rPr lang="en-US" sz="1400">
                          <a:solidFill>
                            <a:srgbClr val="000000"/>
                          </a:solidFill>
                          <a:latin typeface="Arial"/>
                          <a:ea typeface="Calibri"/>
                        </a:rPr>
                        <a:t>36.</a:t>
                      </a:r>
                      <a:endParaRPr/>
                    </a:p>
                  </a:txBody>
                  <a:tcPr/>
                </a:tc>
                <a:tc>
                  <a:txBody>
                    <a:bodyPr/>
                    <a:p>
                      <a:pPr algn="just">
                        <a:lnSpc>
                          <a:spcPct val="100000"/>
                        </a:lnSpc>
                      </a:pPr>
                      <a:r>
                        <a:rPr lang="en-US" sz="1400">
                          <a:solidFill>
                            <a:srgbClr val="000000"/>
                          </a:solidFill>
                          <a:latin typeface="Arial"/>
                          <a:ea typeface="Times New Roman"/>
                        </a:rPr>
                        <a:t>10.2.2. тусгай зөвшөөрлийн дагуу үйл ажиллагаа явуулахад шаардагдах зардал болон оруулсан хөрөнгийн өгөөжийг тооцсон байх;</a:t>
                      </a:r>
                      <a:endParaRPr/>
                    </a:p>
                  </a:txBody>
                  <a:tcPr/>
                </a:tc>
                <a:tc>
                  <a:txBody>
                    <a:bodyPr/>
                    <a:p>
                      <a:pPr algn="just">
                        <a:lnSpc>
                          <a:spcPct val="115000"/>
                        </a:lnSpc>
                      </a:pPr>
                      <a:r>
                        <a:rPr lang="en-US" sz="1400">
                          <a:solidFill>
                            <a:srgbClr val="000000"/>
                          </a:solidFill>
                          <a:latin typeface="Arial"/>
                          <a:ea typeface="Calibri"/>
                        </a:rPr>
                        <a:t>10.2.2. тусгай зөвшөөрлийн дагуу үйл ажиллагаа явуулахад шаардагдах зардал болон оруулсан хөрөнгийн өгөөж, </a:t>
                      </a:r>
                      <a:r>
                        <a:rPr b="1" lang="en-US" sz="1400">
                          <a:solidFill>
                            <a:srgbClr val="000000"/>
                          </a:solidFill>
                          <a:latin typeface="Arial"/>
                          <a:ea typeface="Calibri"/>
                        </a:rPr>
                        <a:t>шугам хоолойн алдагдлыг жишиг нормативаар </a:t>
                      </a:r>
                      <a:r>
                        <a:rPr lang="en-US" sz="1400">
                          <a:solidFill>
                            <a:srgbClr val="000000"/>
                          </a:solidFill>
                          <a:latin typeface="Arial"/>
                          <a:ea typeface="Calibri"/>
                        </a:rPr>
                        <a:t>тооцсон байх;</a:t>
                      </a:r>
                      <a:endParaRPr/>
                    </a:p>
                  </a:txBody>
                  <a:tcPr/>
                </a:tc>
                <a:tc>
                  <a:txBody>
                    <a:bodyPr/>
                    <a:p>
                      <a:pPr algn="just">
                        <a:lnSpc>
                          <a:spcPct val="115000"/>
                        </a:lnSpc>
                      </a:pPr>
                      <a:r>
                        <a:rPr lang="en-US" sz="1400">
                          <a:solidFill>
                            <a:srgbClr val="000000"/>
                          </a:solidFill>
                          <a:latin typeface="Arial"/>
                          <a:ea typeface="Calibri"/>
                        </a:rPr>
                        <a:t>Ус хангамж, ариутгах татуургын үйлчилгээ үзүүлэх явцад зайлшгүй гардаг алдагдал байдаг бөгөөд үүнийг хэрэглэгчидтэй хийх төлбөрийн тооцоонд тусгах шаардлагатай байдаг. </a:t>
                      </a:r>
                      <a:endParaRPr/>
                    </a:p>
                  </a:txBody>
                  <a:tcPr/>
                </a:tc>
              </a:tr>
              <a:tr h="1212840">
                <a:tc>
                  <a:txBody>
                    <a:bodyPr/>
                    <a:p>
                      <a:pPr algn="ctr">
                        <a:lnSpc>
                          <a:spcPct val="115000"/>
                        </a:lnSpc>
                      </a:pPr>
                      <a:r>
                        <a:rPr lang="en-US" sz="1400">
                          <a:solidFill>
                            <a:srgbClr val="000000"/>
                          </a:solidFill>
                          <a:latin typeface="Arial"/>
                          <a:ea typeface="Calibri"/>
                        </a:rPr>
                        <a:t>37.</a:t>
                      </a:r>
                      <a:endParaRPr/>
                    </a:p>
                  </a:txBody>
                  <a:tcPr/>
                </a:tc>
                <a:tc>
                  <a:tcPr/>
                </a:tc>
                <a:tc>
                  <a:txBody>
                    <a:bodyPr/>
                    <a:p>
                      <a:pPr algn="just">
                        <a:lnSpc>
                          <a:spcPct val="115000"/>
                        </a:lnSpc>
                      </a:pPr>
                      <a:r>
                        <a:rPr b="1" lang="en-US" sz="1400">
                          <a:solidFill>
                            <a:srgbClr val="000000"/>
                          </a:solidFill>
                          <a:latin typeface="Arial"/>
                          <a:ea typeface="Calibri"/>
                        </a:rPr>
                        <a:t>10.2.4. үнийн тогтвортой байдлыг хангахын зэрэгцээ тусгай зөвшөөрөл эзэмшигчийн орлого нь түүний санхүүгийн чадавхийг хэвийн байлгах нөхцөлийг хангах;</a:t>
                      </a:r>
                      <a:endParaRPr/>
                    </a:p>
                  </a:txBody>
                  <a:tcPr/>
                </a:tc>
                <a:tc>
                  <a:tcPr/>
                </a:tc>
              </a:tr>
              <a:tr h="964800">
                <a:tc>
                  <a:txBody>
                    <a:bodyPr/>
                    <a:p>
                      <a:pPr algn="ctr">
                        <a:lnSpc>
                          <a:spcPct val="115000"/>
                        </a:lnSpc>
                      </a:pPr>
                      <a:r>
                        <a:rPr lang="en-US" sz="1400">
                          <a:solidFill>
                            <a:srgbClr val="000000"/>
                          </a:solidFill>
                          <a:latin typeface="Arial"/>
                          <a:ea typeface="Calibri"/>
                        </a:rPr>
                        <a:t>38.</a:t>
                      </a:r>
                      <a:endParaRPr/>
                    </a:p>
                  </a:txBody>
                  <a:tcPr/>
                </a:tc>
                <a:tc>
                  <a:tcPr/>
                </a:tc>
                <a:tc>
                  <a:txBody>
                    <a:bodyPr/>
                    <a:p>
                      <a:pPr algn="just">
                        <a:lnSpc>
                          <a:spcPct val="115000"/>
                        </a:lnSpc>
                      </a:pPr>
                      <a:r>
                        <a:rPr b="1" lang="en-US" sz="1400">
                          <a:solidFill>
                            <a:srgbClr val="000000"/>
                          </a:solidFill>
                          <a:latin typeface="Arial"/>
                          <a:ea typeface="Calibri"/>
                        </a:rPr>
                        <a:t>10.2.5. усны үйлчилгээний менежментийг нэвтрүүлж, хэрэглээг зохицуулах боломжтой байх;</a:t>
                      </a:r>
                      <a:endParaRPr/>
                    </a:p>
                  </a:txBody>
                  <a:tcPr/>
                </a:tc>
                <a:tc>
                  <a:tcPr/>
                </a:tc>
              </a:tr>
            </a:tbl>
          </a:graphicData>
        </a:graphic>
      </p:graphicFrame>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5" name="Table 1"/>
          <p:cNvGraphicFramePr/>
          <p:nvPr/>
        </p:nvGraphicFramePr>
        <p:xfrm>
          <a:off x="457200" y="457200"/>
          <a:ext cx="8457480" cy="5856120"/>
        </p:xfrm>
        <a:graphic>
          <a:graphicData uri="http://schemas.openxmlformats.org/drawingml/2006/table">
            <a:tbl>
              <a:tblPr/>
              <a:tblGrid>
                <a:gridCol w="380880"/>
                <a:gridCol w="2590560"/>
                <a:gridCol w="2895480"/>
                <a:gridCol w="2590920"/>
              </a:tblGrid>
              <a:tr h="70092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452160">
                <a:tc>
                  <a:txBody>
                    <a:bodyPr/>
                    <a:p>
                      <a:pPr algn="ctr">
                        <a:lnSpc>
                          <a:spcPct val="115000"/>
                        </a:lnSpc>
                      </a:pPr>
                      <a:r>
                        <a:rPr lang="en-US" sz="1400">
                          <a:solidFill>
                            <a:srgbClr val="000000"/>
                          </a:solidFill>
                          <a:latin typeface="Arial"/>
                          <a:ea typeface="Calibri"/>
                        </a:rPr>
                        <a:t>39</a:t>
                      </a:r>
                      <a:endParaRPr/>
                    </a:p>
                  </a:txBody>
                  <a:tcPr/>
                </a:tc>
                <a:tc>
                  <a:tcPr/>
                </a:tc>
                <a:tc>
                  <a:txBody>
                    <a:bodyPr/>
                    <a:p>
                      <a:pPr algn="just">
                        <a:lnSpc>
                          <a:spcPct val="115000"/>
                        </a:lnSpc>
                      </a:pPr>
                      <a:r>
                        <a:rPr b="1" lang="en-US" sz="1400">
                          <a:solidFill>
                            <a:srgbClr val="000000"/>
                          </a:solidFill>
                          <a:latin typeface="Arial"/>
                          <a:ea typeface="Calibri"/>
                        </a:rPr>
                        <a:t>Сав газрын захиргаа </a:t>
                      </a:r>
                      <a:endParaRPr/>
                    </a:p>
                  </a:txBody>
                  <a:tcPr/>
                </a:tc>
                <a:tc>
                  <a:tcPr/>
                </a:tc>
              </a:tr>
              <a:tr h="1675800">
                <a:tc>
                  <a:txBody>
                    <a:bodyPr/>
                    <a:p>
                      <a:pPr algn="ctr">
                        <a:lnSpc>
                          <a:spcPct val="115000"/>
                        </a:lnSpc>
                      </a:pPr>
                      <a:r>
                        <a:rPr lang="en-US" sz="1400">
                          <a:solidFill>
                            <a:srgbClr val="000000"/>
                          </a:solidFill>
                          <a:latin typeface="Arial"/>
                          <a:ea typeface="Calibri"/>
                        </a:rPr>
                        <a:t>40</a:t>
                      </a:r>
                      <a:endParaRPr/>
                    </a:p>
                  </a:txBody>
                  <a:tcPr/>
                </a:tc>
                <a:tc>
                  <a:txBody>
                    <a:bodyPr/>
                    <a:p>
                      <a:pPr algn="just">
                        <a:lnSpc>
                          <a:spcPct val="100000"/>
                        </a:lnSpc>
                      </a:pPr>
                      <a:r>
                        <a:rPr lang="en-US" sz="1400">
                          <a:solidFill>
                            <a:srgbClr val="000000"/>
                          </a:solidFill>
                          <a:latin typeface="Arial"/>
                          <a:ea typeface="Times New Roman"/>
                        </a:rPr>
                        <a:t>12.2.1. хот, суурины  ус  хангамжийн  эх үүсвэрийн барилга байгууламжийн ашиглалт, засвар үйлчилгээ;</a:t>
                      </a:r>
                      <a:endParaRPr/>
                    </a:p>
                    <a:p>
                      <a:pPr algn="just">
                        <a:lnSpc>
                          <a:spcPct val="100000"/>
                        </a:lnSpc>
                      </a:pPr>
                      <a:r>
                        <a:rPr lang="en-US" sz="1400">
                          <a:solidFill>
                            <a:srgbClr val="000000"/>
                          </a:solidFill>
                          <a:latin typeface="Arial"/>
                          <a:ea typeface="Times New Roman"/>
                        </a:rPr>
                        <a:t>12.2.2. ус олборлох, цэвэршүүлэх, байгууламжиийн ашиглалт, засвар үйлчилгээ;</a:t>
                      </a:r>
                      <a:endParaRPr/>
                    </a:p>
                  </a:txBody>
                  <a:tcPr/>
                </a:tc>
                <a:tc>
                  <a:txBody>
                    <a:bodyPr/>
                    <a:p>
                      <a:pPr algn="just">
                        <a:lnSpc>
                          <a:spcPct val="115000"/>
                        </a:lnSpc>
                      </a:pPr>
                      <a:r>
                        <a:rPr lang="en-US" sz="1400">
                          <a:solidFill>
                            <a:srgbClr val="000000"/>
                          </a:solidFill>
                          <a:latin typeface="Arial"/>
                          <a:ea typeface="Calibri"/>
                        </a:rPr>
                        <a:t>12.2.1. хот, суурины ус хангамжийн эх үүсвэрийн болон ус олборлох, боловсруулах, цэвэршүүлэх барилга байгууламжийн ашиглалт, үйлчилгээ;</a:t>
                      </a:r>
                      <a:endParaRPr/>
                    </a:p>
                  </a:txBody>
                  <a:tcPr/>
                </a:tc>
                <a:tc>
                  <a:txBody>
                    <a:bodyPr/>
                    <a:p>
                      <a:pPr algn="just">
                        <a:lnSpc>
                          <a:spcPct val="100000"/>
                        </a:lnSpc>
                      </a:pPr>
                      <a:r>
                        <a:rPr lang="en-US" sz="1400">
                          <a:solidFill>
                            <a:srgbClr val="000000"/>
                          </a:solidFill>
                          <a:latin typeface="Arial"/>
                        </a:rPr>
                        <a:t>Усны аюулгүй байдал нь үндэсний аюулгүй байдалтай шууд холбоотой асуудал болно.</a:t>
                      </a:r>
                      <a:endParaRPr/>
                    </a:p>
                  </a:txBody>
                  <a:tcPr/>
                </a:tc>
              </a:tr>
              <a:tr h="1256760">
                <a:tc>
                  <a:txBody>
                    <a:bodyPr/>
                    <a:p>
                      <a:pPr algn="ctr">
                        <a:lnSpc>
                          <a:spcPct val="115000"/>
                        </a:lnSpc>
                      </a:pPr>
                      <a:r>
                        <a:rPr lang="en-US" sz="1400">
                          <a:solidFill>
                            <a:srgbClr val="000000"/>
                          </a:solidFill>
                          <a:latin typeface="Arial"/>
                          <a:ea typeface="Calibri"/>
                        </a:rPr>
                        <a:t>41</a:t>
                      </a:r>
                      <a:endParaRPr/>
                    </a:p>
                  </a:txBody>
                  <a:tcPr/>
                </a:tc>
                <a:tc>
                  <a:txBody>
                    <a:bodyPr/>
                    <a:p>
                      <a:pPr algn="just">
                        <a:lnSpc>
                          <a:spcPct val="100000"/>
                        </a:lnSpc>
                      </a:pPr>
                      <a:r>
                        <a:rPr lang="en-US" sz="1400">
                          <a:solidFill>
                            <a:srgbClr val="000000"/>
                          </a:solidFill>
                          <a:latin typeface="Arial"/>
                          <a:ea typeface="Times New Roman"/>
                        </a:rPr>
                        <a:t>12.2.5. орон сууцны доторх цэвэр, бохир усны шугам сүлжээний ашигллалт, засвар үйлчилгээ;</a:t>
                      </a:r>
                      <a:endParaRPr/>
                    </a:p>
                    <a:p>
                      <a:pPr algn="just">
                        <a:lnSpc>
                          <a:spcPct val="100000"/>
                        </a:lnSpc>
                      </a:pPr>
                      <a:r>
                        <a:rPr lang="en-US" sz="1400">
                          <a:solidFill>
                            <a:srgbClr val="000000"/>
                          </a:solidFill>
                          <a:latin typeface="Arial"/>
                          <a:ea typeface="Times New Roman"/>
                        </a:rPr>
                        <a:t>12.2.6. ус дамжуулах төвийн ашиглалт, засвар үйлчилгээ;</a:t>
                      </a:r>
                      <a:endParaRPr/>
                    </a:p>
                  </a:txBody>
                  <a:tcPr/>
                </a:tc>
                <a:tc>
                  <a:txBody>
                    <a:bodyPr/>
                    <a:p>
                      <a:pPr algn="just">
                        <a:lnSpc>
                          <a:spcPct val="115000"/>
                        </a:lnSpc>
                      </a:pPr>
                      <a:r>
                        <a:rPr lang="en-US" sz="1400">
                          <a:solidFill>
                            <a:srgbClr val="000000"/>
                          </a:solidFill>
                          <a:latin typeface="Arial"/>
                          <a:ea typeface="Calibri"/>
                        </a:rPr>
                        <a:t>12.2.2. орон сууцны ус хангамж, ариутгах татуургын шугам сүлжээ, ус дамжуулах төвийн  ашиглалт, үйлчилгээ;</a:t>
                      </a:r>
                      <a:endParaRPr/>
                    </a:p>
                  </a:txBody>
                  <a:tcPr/>
                </a:tc>
                <a:tc>
                  <a:tcPr/>
                </a:tc>
              </a:tr>
              <a:tr h="932040">
                <a:tc>
                  <a:txBody>
                    <a:bodyPr/>
                    <a:p>
                      <a:pPr algn="ctr">
                        <a:lnSpc>
                          <a:spcPct val="115000"/>
                        </a:lnSpc>
                      </a:pPr>
                      <a:r>
                        <a:rPr lang="en-US" sz="1400">
                          <a:solidFill>
                            <a:srgbClr val="000000"/>
                          </a:solidFill>
                          <a:latin typeface="Arial"/>
                          <a:ea typeface="Calibri"/>
                        </a:rPr>
                        <a:t>42</a:t>
                      </a:r>
                      <a:endParaRPr/>
                    </a:p>
                  </a:txBody>
                  <a:tcPr/>
                </a:tc>
                <a:tc>
                  <a:txBody>
                    <a:bodyPr/>
                    <a:p>
                      <a:pPr algn="just">
                        <a:lnSpc>
                          <a:spcPct val="100000"/>
                        </a:lnSpc>
                      </a:pPr>
                      <a:r>
                        <a:rPr lang="en-US" sz="1400">
                          <a:solidFill>
                            <a:srgbClr val="000000"/>
                          </a:solidFill>
                          <a:latin typeface="Arial"/>
                          <a:ea typeface="Times New Roman"/>
                        </a:rPr>
                        <a:t>12.2.7, 12.2.8,12.2.9,</a:t>
                      </a:r>
                      <a:r>
                        <a:rPr lang="en-US" sz="1400">
                          <a:solidFill>
                            <a:srgbClr val="000000"/>
                          </a:solidFill>
                          <a:latin typeface="Arial"/>
                          <a:ea typeface="Calibri"/>
                        </a:rPr>
                        <a:t>12.2.10</a:t>
                      </a:r>
                      <a:endParaRPr/>
                    </a:p>
                  </a:txBody>
                  <a:tcPr/>
                </a:tc>
                <a:tc>
                  <a:txBody>
                    <a:bodyPr/>
                    <a:p>
                      <a:pPr algn="just">
                        <a:lnSpc>
                          <a:spcPct val="115000"/>
                        </a:lnSpc>
                      </a:pPr>
                      <a:r>
                        <a:rPr lang="en-US" sz="1400">
                          <a:solidFill>
                            <a:srgbClr val="000000"/>
                          </a:solidFill>
                          <a:latin typeface="Arial"/>
                          <a:ea typeface="Calibri"/>
                        </a:rPr>
                        <a:t>12.2.3. бохир ус татан зайлуулах шугам сүлжээ, цэвэрлэх байгууламжийн ашиглалт, үйлчилгээ;</a:t>
                      </a:r>
                      <a:endParaRPr/>
                    </a:p>
                  </a:txBody>
                  <a:tcPr/>
                </a:tc>
                <a:tc>
                  <a:tcPr/>
                </a:tc>
              </a:tr>
              <a:tr h="838800">
                <a:tc>
                  <a:txBody>
                    <a:bodyPr/>
                    <a:p>
                      <a:pPr algn="ctr">
                        <a:lnSpc>
                          <a:spcPct val="115000"/>
                        </a:lnSpc>
                      </a:pPr>
                      <a:r>
                        <a:rPr lang="en-US" sz="1400">
                          <a:solidFill>
                            <a:srgbClr val="000000"/>
                          </a:solidFill>
                          <a:latin typeface="Arial"/>
                          <a:ea typeface="Calibri"/>
                        </a:rPr>
                        <a:t>43</a:t>
                      </a:r>
                      <a:endParaRPr/>
                    </a:p>
                  </a:txBody>
                  <a:tcPr/>
                </a:tc>
                <a:tc>
                  <a:txBody>
                    <a:bodyPr/>
                    <a:p>
                      <a:pPr algn="just">
                        <a:lnSpc>
                          <a:spcPct val="100000"/>
                        </a:lnSpc>
                      </a:pPr>
                      <a:r>
                        <a:rPr lang="en-US" sz="1400">
                          <a:solidFill>
                            <a:srgbClr val="000000"/>
                          </a:solidFill>
                          <a:latin typeface="Arial"/>
                          <a:ea typeface="Times New Roman"/>
                        </a:rPr>
                        <a:t>12.2.11. ус хангамж, ариутгах татуургын тоног төхөөрөмжид туршилт, тохируулга хийх үйлчилгээ;</a:t>
                      </a:r>
                      <a:endParaRPr/>
                    </a:p>
                  </a:txBody>
                  <a:tcPr/>
                </a:tc>
                <a:tc>
                  <a:txBody>
                    <a:bodyPr/>
                    <a:p>
                      <a:pPr algn="just">
                        <a:lnSpc>
                          <a:spcPct val="115000"/>
                        </a:lnSpc>
                      </a:pPr>
                      <a:r>
                        <a:rPr lang="en-US" sz="1400">
                          <a:solidFill>
                            <a:srgbClr val="000000"/>
                          </a:solidFill>
                          <a:latin typeface="Arial"/>
                          <a:ea typeface="Calibri"/>
                        </a:rPr>
                        <a:t>Энэ заалтыг хасах.</a:t>
                      </a:r>
                      <a:endParaRPr/>
                    </a:p>
                  </a:txBody>
                  <a:tcPr/>
                </a:tc>
                <a:tc>
                  <a:tcPr/>
                </a:tc>
              </a:tr>
            </a:tbl>
          </a:graphicData>
        </a:graphic>
      </p:graphicFrame>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6" name="Table 1"/>
          <p:cNvGraphicFramePr/>
          <p:nvPr/>
        </p:nvGraphicFramePr>
        <p:xfrm>
          <a:off x="457200" y="380880"/>
          <a:ext cx="8533800" cy="5942880"/>
        </p:xfrm>
        <a:graphic>
          <a:graphicData uri="http://schemas.openxmlformats.org/drawingml/2006/table">
            <a:tbl>
              <a:tblPr/>
              <a:tblGrid>
                <a:gridCol w="457200"/>
                <a:gridCol w="2819160"/>
                <a:gridCol w="2971800"/>
                <a:gridCol w="2286000"/>
              </a:tblGrid>
              <a:tr h="59220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518040">
                <a:tc>
                  <a:txBody>
                    <a:bodyPr/>
                    <a:p>
                      <a:pPr algn="ctr">
                        <a:lnSpc>
                          <a:spcPct val="115000"/>
                        </a:lnSpc>
                      </a:pPr>
                      <a:r>
                        <a:rPr lang="en-US" sz="1400">
                          <a:solidFill>
                            <a:srgbClr val="000000"/>
                          </a:solidFill>
                          <a:latin typeface="Arial"/>
                          <a:ea typeface="Calibri"/>
                        </a:rPr>
                        <a:t>44.</a:t>
                      </a:r>
                      <a:endParaRPr/>
                    </a:p>
                  </a:txBody>
                  <a:tcPr/>
                </a:tc>
                <a:tc>
                  <a:txBody>
                    <a:bodyPr/>
                    <a:p>
                      <a:pPr algn="just">
                        <a:lnSpc>
                          <a:spcPct val="100000"/>
                        </a:lnSpc>
                      </a:pPr>
                      <a:r>
                        <a:rPr lang="en-US" sz="1400">
                          <a:solidFill>
                            <a:srgbClr val="000000"/>
                          </a:solidFill>
                          <a:latin typeface="Arial"/>
                          <a:ea typeface="Times New Roman"/>
                        </a:rPr>
                        <a:t>12.2.13. зөөврийн ус хангамжийн үйлчилгээ;</a:t>
                      </a:r>
                      <a:endParaRPr/>
                    </a:p>
                  </a:txBody>
                  <a:tcPr/>
                </a:tc>
                <a:tc>
                  <a:txBody>
                    <a:bodyPr/>
                    <a:p>
                      <a:pPr algn="just">
                        <a:lnSpc>
                          <a:spcPct val="115000"/>
                        </a:lnSpc>
                      </a:pPr>
                      <a:r>
                        <a:rPr lang="en-US" sz="1400">
                          <a:solidFill>
                            <a:srgbClr val="000000"/>
                          </a:solidFill>
                          <a:latin typeface="Arial"/>
                          <a:ea typeface="Calibri"/>
                        </a:rPr>
                        <a:t>12.2.4. төвлөрсөн бус ус  хангамжийн үйлчилгээ;</a:t>
                      </a:r>
                      <a:endParaRPr/>
                    </a:p>
                  </a:txBody>
                  <a:tcPr/>
                </a:tc>
                <a:tc>
                  <a:tcPr/>
                </a:tc>
              </a:tr>
              <a:tr h="777240">
                <a:tc>
                  <a:txBody>
                    <a:bodyPr/>
                    <a:p>
                      <a:pPr algn="ctr">
                        <a:lnSpc>
                          <a:spcPct val="115000"/>
                        </a:lnSpc>
                      </a:pPr>
                      <a:r>
                        <a:rPr lang="en-US" sz="1400">
                          <a:solidFill>
                            <a:srgbClr val="000000"/>
                          </a:solidFill>
                          <a:latin typeface="Arial"/>
                          <a:ea typeface="Calibri"/>
                        </a:rPr>
                        <a:t>45.</a:t>
                      </a:r>
                      <a:endParaRPr/>
                    </a:p>
                  </a:txBody>
                  <a:tcPr/>
                </a:tc>
                <a:tc>
                  <a:txBody>
                    <a:bodyPr/>
                    <a:p>
                      <a:pPr algn="just">
                        <a:lnSpc>
                          <a:spcPct val="100000"/>
                        </a:lnSpc>
                      </a:pPr>
                      <a:r>
                        <a:rPr lang="en-US" sz="1400">
                          <a:solidFill>
                            <a:srgbClr val="000000"/>
                          </a:solidFill>
                          <a:latin typeface="Arial"/>
                          <a:ea typeface="Times New Roman"/>
                        </a:rPr>
                        <a:t>12.2.14. бохир усыг тусгай  зориулалтын машинаар зөөвөрлөх үйлчилгээ;</a:t>
                      </a:r>
                      <a:endParaRPr/>
                    </a:p>
                  </a:txBody>
                  <a:tcPr/>
                </a:tc>
                <a:tc>
                  <a:txBody>
                    <a:bodyPr/>
                    <a:p>
                      <a:pPr algn="just">
                        <a:lnSpc>
                          <a:spcPct val="115000"/>
                        </a:lnSpc>
                      </a:pPr>
                      <a:r>
                        <a:rPr lang="en-US" sz="1400">
                          <a:solidFill>
                            <a:srgbClr val="000000"/>
                          </a:solidFill>
                          <a:latin typeface="Arial"/>
                          <a:ea typeface="Calibri"/>
                        </a:rPr>
                        <a:t>12.2.</a:t>
                      </a:r>
                      <a:r>
                        <a:rPr b="1" lang="en-US" sz="1400">
                          <a:solidFill>
                            <a:srgbClr val="000000"/>
                          </a:solidFill>
                          <a:latin typeface="Arial"/>
                          <a:ea typeface="Calibri"/>
                        </a:rPr>
                        <a:t>5</a:t>
                      </a:r>
                      <a:r>
                        <a:rPr lang="en-US" sz="1400">
                          <a:solidFill>
                            <a:srgbClr val="000000"/>
                          </a:solidFill>
                          <a:latin typeface="Arial"/>
                          <a:ea typeface="Calibri"/>
                        </a:rPr>
                        <a:t>. бохир усыг тусгай зориулалтын машинаар зөөвөрлөх үйлчилгээ.</a:t>
                      </a:r>
                      <a:endParaRPr/>
                    </a:p>
                  </a:txBody>
                  <a:tcPr/>
                </a:tc>
                <a:tc>
                  <a:tcPr/>
                </a:tc>
              </a:tr>
              <a:tr h="901080">
                <a:tc>
                  <a:txBody>
                    <a:bodyPr/>
                    <a:p>
                      <a:pPr algn="ctr">
                        <a:lnSpc>
                          <a:spcPct val="115000"/>
                        </a:lnSpc>
                      </a:pPr>
                      <a:r>
                        <a:rPr lang="en-US" sz="1400">
                          <a:solidFill>
                            <a:srgbClr val="000000"/>
                          </a:solidFill>
                          <a:latin typeface="Arial"/>
                          <a:ea typeface="Calibri"/>
                        </a:rPr>
                        <a:t>46.</a:t>
                      </a:r>
                      <a:endParaRPr/>
                    </a:p>
                  </a:txBody>
                  <a:tcPr/>
                </a:tc>
                <a:tc>
                  <a:txBody>
                    <a:bodyPr/>
                    <a:p>
                      <a:pPr algn="just">
                        <a:lnSpc>
                          <a:spcPct val="100000"/>
                        </a:lnSpc>
                      </a:pPr>
                      <a:r>
                        <a:rPr lang="en-US" sz="1400">
                          <a:solidFill>
                            <a:srgbClr val="000000"/>
                          </a:solidFill>
                          <a:latin typeface="Arial"/>
                          <a:ea typeface="Times New Roman"/>
                        </a:rPr>
                        <a:t>13.2.Хангагч нь Зохицуулах зөвлөлийн баталсан аж ахуйн харилцааны дүрмийн дагуу хэрэглэгчтэй гэрээ байгуулна.</a:t>
                      </a:r>
                      <a:endParaRPr/>
                    </a:p>
                  </a:txBody>
                  <a:tcPr/>
                </a:tc>
                <a:tc>
                  <a:txBody>
                    <a:bodyPr/>
                    <a:p>
                      <a:pPr algn="just">
                        <a:lnSpc>
                          <a:spcPct val="100000"/>
                        </a:lnSpc>
                      </a:pPr>
                      <a:r>
                        <a:rPr lang="en-US" sz="1400">
                          <a:solidFill>
                            <a:srgbClr val="000000"/>
                          </a:solidFill>
                          <a:latin typeface="Arial"/>
                          <a:ea typeface="Times New Roman"/>
                        </a:rPr>
                        <a:t>13.2.Хангагч нь </a:t>
                      </a:r>
                      <a:r>
                        <a:rPr b="1" lang="en-US" sz="1400">
                          <a:solidFill>
                            <a:srgbClr val="000000"/>
                          </a:solidFill>
                          <a:latin typeface="Arial"/>
                          <a:ea typeface="Times New Roman"/>
                        </a:rPr>
                        <a:t>Зохицуулах хорооны</a:t>
                      </a:r>
                      <a:r>
                        <a:rPr lang="en-US" sz="1400">
                          <a:solidFill>
                            <a:srgbClr val="000000"/>
                          </a:solidFill>
                          <a:latin typeface="Arial"/>
                          <a:ea typeface="Times New Roman"/>
                        </a:rPr>
                        <a:t> баталсан аж ахуйн харилцааны дүрмийн дагуу хэрэглэгчтэй гэрээ байгуулна.</a:t>
                      </a:r>
                      <a:endParaRPr/>
                    </a:p>
                  </a:txBody>
                  <a:tcPr/>
                </a:tc>
                <a:tc>
                  <a:txBody>
                    <a:bodyPr/>
                    <a:p>
                      <a:pPr algn="just">
                        <a:lnSpc>
                          <a:spcPct val="115000"/>
                        </a:lnSpc>
                      </a:pPr>
                      <a:r>
                        <a:rPr lang="en-US" sz="1400">
                          <a:solidFill>
                            <a:srgbClr val="000000"/>
                          </a:solidFill>
                          <a:latin typeface="Arial"/>
                          <a:ea typeface="Times New Roman"/>
                        </a:rPr>
                        <a:t>Зохицуулах хороо гэж нэрийг өөрчилсөн.</a:t>
                      </a:r>
                      <a:endParaRPr/>
                    </a:p>
                  </a:txBody>
                  <a:tcPr/>
                </a:tc>
              </a:tr>
              <a:tr h="2252880">
                <a:tc>
                  <a:txBody>
                    <a:bodyPr/>
                    <a:p>
                      <a:pPr algn="ctr">
                        <a:lnSpc>
                          <a:spcPct val="115000"/>
                        </a:lnSpc>
                      </a:pPr>
                      <a:r>
                        <a:rPr lang="en-US" sz="1400">
                          <a:solidFill>
                            <a:srgbClr val="000000"/>
                          </a:solidFill>
                          <a:latin typeface="Arial"/>
                          <a:ea typeface="Calibri"/>
                        </a:rPr>
                        <a:t>47.</a:t>
                      </a:r>
                      <a:endParaRPr/>
                    </a:p>
                  </a:txBody>
                  <a:tcPr/>
                </a:tc>
                <a:tc>
                  <a:txBody>
                    <a:bodyPr/>
                    <a:p>
                      <a:pPr algn="just">
                        <a:lnSpc>
                          <a:spcPct val="100000"/>
                        </a:lnSpc>
                      </a:pPr>
                      <a:r>
                        <a:rPr lang="en-US" sz="1400">
                          <a:solidFill>
                            <a:srgbClr val="000000"/>
                          </a:solidFill>
                          <a:latin typeface="Arial"/>
                          <a:ea typeface="Times New Roman"/>
                        </a:rPr>
                        <a:t>13.4. Тарифт орох өөрчлөлтийн талаар түүнийг мөрдөж эхлэхээс 30 хоногийн өмнө, төлөвлөгөөт засвар хийх үед цэвэр усаар хангах үйл ажиллагааг түр зогсоох тухай хэрэглэгчид урьдчилан мэдэгдэх буюу хэвлэл мэдээллийн хэрэгслээр зарлана.</a:t>
                      </a:r>
                      <a:endParaRPr/>
                    </a:p>
                  </a:txBody>
                  <a:tcPr/>
                </a:tc>
                <a:tc>
                  <a:txBody>
                    <a:bodyPr/>
                    <a:p>
                      <a:pPr algn="just">
                        <a:lnSpc>
                          <a:spcPct val="100000"/>
                        </a:lnSpc>
                      </a:pPr>
                      <a:r>
                        <a:rPr lang="en-US" sz="1400">
                          <a:solidFill>
                            <a:srgbClr val="000000"/>
                          </a:solidFill>
                          <a:latin typeface="Arial"/>
                          <a:ea typeface="Times New Roman"/>
                        </a:rPr>
                        <a:t>13.4. Тарифт орох өөрчлөлтийн талаар түүнийг мөрдөж эхлэхээс </a:t>
                      </a:r>
                      <a:r>
                        <a:rPr b="1" lang="en-US" sz="1400">
                          <a:solidFill>
                            <a:srgbClr val="000000"/>
                          </a:solidFill>
                          <a:latin typeface="Arial"/>
                          <a:ea typeface="Times New Roman"/>
                        </a:rPr>
                        <a:t>15</a:t>
                      </a:r>
                      <a:r>
                        <a:rPr lang="en-US" sz="1400">
                          <a:solidFill>
                            <a:srgbClr val="000000"/>
                          </a:solidFill>
                          <a:latin typeface="Arial"/>
                          <a:ea typeface="Times New Roman"/>
                        </a:rPr>
                        <a:t> хоногийн өмнө, төлөвлөгөөт засвар хийх үед цэвэр усаар хангах үйл ажиллагааг түр зогсоох тухай хэрэглэгчид урьдчилан мэдэгдэх буюу хэвлэл мэдээллийн хэрэгслээр зарлана.</a:t>
                      </a:r>
                      <a:endParaRPr/>
                    </a:p>
                  </a:txBody>
                  <a:tcPr/>
                </a:tc>
                <a:tc>
                  <a:txBody>
                    <a:bodyPr/>
                    <a:p>
                      <a:pPr algn="just">
                        <a:lnSpc>
                          <a:spcPct val="115000"/>
                        </a:lnSpc>
                      </a:pPr>
                      <a:r>
                        <a:rPr lang="en-US" sz="1400">
                          <a:solidFill>
                            <a:srgbClr val="000000"/>
                          </a:solidFill>
                          <a:latin typeface="Arial"/>
                          <a:ea typeface="Calibri"/>
                        </a:rPr>
                        <a:t>Тариф хянан шалгах хугацаа 60 хүртэл хоног байдаг бөгөөд тариф хэрэгжих хугацааг богиносгох.</a:t>
                      </a:r>
                      <a:endParaRPr/>
                    </a:p>
                  </a:txBody>
                  <a:tcPr/>
                </a:tc>
              </a:tr>
              <a:tr h="901800">
                <a:tc>
                  <a:txBody>
                    <a:bodyPr/>
                    <a:p>
                      <a:pPr algn="ctr">
                        <a:lnSpc>
                          <a:spcPct val="115000"/>
                        </a:lnSpc>
                      </a:pPr>
                      <a:r>
                        <a:rPr lang="en-US" sz="1400">
                          <a:solidFill>
                            <a:srgbClr val="000000"/>
                          </a:solidFill>
                          <a:latin typeface="Arial"/>
                          <a:ea typeface="Calibri"/>
                        </a:rPr>
                        <a:t>48.</a:t>
                      </a:r>
                      <a:endParaRPr/>
                    </a:p>
                  </a:txBody>
                  <a:tcPr/>
                </a:tc>
                <a:tc>
                  <a:txBody>
                    <a:bodyPr/>
                    <a:p>
                      <a:pPr algn="just">
                        <a:lnSpc>
                          <a:spcPct val="100000"/>
                        </a:lnSpc>
                      </a:pPr>
                      <a:r>
                        <a:rPr lang="en-US" sz="1400">
                          <a:solidFill>
                            <a:srgbClr val="000000"/>
                          </a:solidFill>
                          <a:latin typeface="Arial"/>
                          <a:ea typeface="Times New Roman"/>
                        </a:rPr>
                        <a:t>14.2.6.үйлчилгээний тарифын хэмжээ тогтоох саналыг боловсруулж, Зохицуулах зөвлөлөөр батлуулж, мөрдөх.</a:t>
                      </a:r>
                      <a:endParaRPr/>
                    </a:p>
                  </a:txBody>
                  <a:tcPr/>
                </a:tc>
                <a:tc>
                  <a:txBody>
                    <a:bodyPr/>
                    <a:p>
                      <a:pPr algn="just">
                        <a:lnSpc>
                          <a:spcPct val="100000"/>
                        </a:lnSpc>
                      </a:pPr>
                      <a:r>
                        <a:rPr lang="en-US" sz="1400">
                          <a:solidFill>
                            <a:srgbClr val="000000"/>
                          </a:solidFill>
                          <a:latin typeface="Arial"/>
                          <a:ea typeface="Times New Roman"/>
                        </a:rPr>
                        <a:t>14.2.6.үйлчилгээний тарифын хэмжээ тогтоох саналыг боловсруулж, </a:t>
                      </a:r>
                      <a:r>
                        <a:rPr b="1" lang="en-US" sz="1400">
                          <a:solidFill>
                            <a:srgbClr val="000000"/>
                          </a:solidFill>
                          <a:latin typeface="Arial"/>
                          <a:ea typeface="Times New Roman"/>
                        </a:rPr>
                        <a:t>Зохицуулах хороогоор</a:t>
                      </a:r>
                      <a:r>
                        <a:rPr lang="en-US" sz="1400">
                          <a:solidFill>
                            <a:srgbClr val="000000"/>
                          </a:solidFill>
                          <a:latin typeface="Arial"/>
                          <a:ea typeface="Times New Roman"/>
                        </a:rPr>
                        <a:t> батлуулж, мөрдөх.</a:t>
                      </a:r>
                      <a:endParaRPr/>
                    </a:p>
                  </a:txBody>
                  <a:tcPr/>
                </a:tc>
                <a:tc>
                  <a:txBody>
                    <a:bodyPr/>
                    <a:p>
                      <a:pPr algn="just">
                        <a:lnSpc>
                          <a:spcPct val="115000"/>
                        </a:lnSpc>
                      </a:pPr>
                      <a:r>
                        <a:rPr lang="en-US" sz="1400">
                          <a:solidFill>
                            <a:srgbClr val="000000"/>
                          </a:solidFill>
                          <a:latin typeface="Arial"/>
                          <a:ea typeface="Times New Roman"/>
                        </a:rPr>
                        <a:t>Зохицуулах хороо гэж нэрийг өөрчилсөн.</a:t>
                      </a:r>
                      <a:endParaRPr/>
                    </a:p>
                  </a:txBody>
                  <a:tcPr/>
                </a:tc>
              </a:tr>
            </a:tbl>
          </a:graphicData>
        </a:graphic>
      </p:graphicFrame>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7" name="Table 1"/>
          <p:cNvGraphicFramePr/>
          <p:nvPr/>
        </p:nvGraphicFramePr>
        <p:xfrm>
          <a:off x="457200" y="457200"/>
          <a:ext cx="8228880" cy="5740200"/>
        </p:xfrm>
        <a:graphic>
          <a:graphicData uri="http://schemas.openxmlformats.org/drawingml/2006/table">
            <a:tbl>
              <a:tblPr/>
              <a:tblGrid>
                <a:gridCol w="609480"/>
                <a:gridCol w="2438280"/>
                <a:gridCol w="2666880"/>
                <a:gridCol w="2514600"/>
              </a:tblGrid>
              <a:tr h="65304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460440">
                <a:tc>
                  <a:txBody>
                    <a:bodyPr/>
                    <a:p>
                      <a:pPr algn="ctr">
                        <a:lnSpc>
                          <a:spcPct val="115000"/>
                        </a:lnSpc>
                      </a:pPr>
                      <a:r>
                        <a:rPr lang="en-US" sz="1400">
                          <a:solidFill>
                            <a:srgbClr val="000000"/>
                          </a:solidFill>
                          <a:latin typeface="Arial"/>
                          <a:ea typeface="Calibri"/>
                        </a:rPr>
                        <a:t>49.</a:t>
                      </a:r>
                      <a:endParaRPr/>
                    </a:p>
                  </a:txBody>
                  <a:tcPr/>
                </a:tc>
                <a:tc>
                  <a:txBody>
                    <a:bodyPr/>
                    <a:p>
                      <a:pPr algn="just">
                        <a:lnSpc>
                          <a:spcPct val="100000"/>
                        </a:lnSpc>
                      </a:pPr>
                      <a:r>
                        <a:rPr lang="en-US" sz="1400">
                          <a:solidFill>
                            <a:srgbClr val="000000"/>
                          </a:solidFill>
                          <a:latin typeface="Arial"/>
                          <a:ea typeface="Times New Roman"/>
                        </a:rPr>
                        <a:t>15.1.11. заасан  заалт </a:t>
                      </a:r>
                      <a:endParaRPr/>
                    </a:p>
                  </a:txBody>
                  <a:tcPr/>
                </a:tc>
                <a:tc>
                  <a:txBody>
                    <a:bodyPr/>
                    <a:p>
                      <a:pPr>
                        <a:lnSpc>
                          <a:spcPct val="115000"/>
                        </a:lnSpc>
                      </a:pPr>
                      <a:r>
                        <a:rPr lang="en-US" sz="1400">
                          <a:solidFill>
                            <a:srgbClr val="000000"/>
                          </a:solidFill>
                          <a:latin typeface="Arial"/>
                          <a:ea typeface="Calibri"/>
                        </a:rPr>
                        <a:t>Хасах</a:t>
                      </a:r>
                      <a:endParaRPr/>
                    </a:p>
                  </a:txBody>
                  <a:tcPr/>
                </a:tc>
                <a:tc>
                  <a:txBody>
                    <a:bodyPr/>
                    <a:p>
                      <a:pPr algn="just">
                        <a:lnSpc>
                          <a:spcPct val="115000"/>
                        </a:lnSpc>
                      </a:pPr>
                      <a:r>
                        <a:rPr lang="en-US" sz="1400">
                          <a:solidFill>
                            <a:srgbClr val="000000"/>
                          </a:solidFill>
                          <a:latin typeface="Arial"/>
                          <a:ea typeface="Calibri"/>
                        </a:rPr>
                        <a:t>10.1.13.-д заасан журам</a:t>
                      </a:r>
                      <a:endParaRPr/>
                    </a:p>
                  </a:txBody>
                  <a:tcPr/>
                </a:tc>
              </a:tr>
              <a:tr h="1199160">
                <a:tc>
                  <a:txBody>
                    <a:bodyPr/>
                    <a:p>
                      <a:pPr algn="ctr">
                        <a:lnSpc>
                          <a:spcPct val="115000"/>
                        </a:lnSpc>
                      </a:pPr>
                      <a:r>
                        <a:rPr lang="en-US" sz="1400">
                          <a:solidFill>
                            <a:srgbClr val="000000"/>
                          </a:solidFill>
                          <a:latin typeface="Arial"/>
                          <a:ea typeface="Calibri"/>
                        </a:rPr>
                        <a:t>50.</a:t>
                      </a:r>
                      <a:endParaRPr/>
                    </a:p>
                  </a:txBody>
                  <a:tcPr/>
                </a:tc>
                <a:tc>
                  <a:txBody>
                    <a:bodyPr/>
                    <a:p>
                      <a:pPr algn="just">
                        <a:lnSpc>
                          <a:spcPct val="100000"/>
                        </a:lnSpc>
                      </a:pPr>
                      <a:r>
                        <a:rPr lang="en-US" sz="1400">
                          <a:solidFill>
                            <a:srgbClr val="000000"/>
                          </a:solidFill>
                          <a:latin typeface="Arial"/>
                          <a:ea typeface="Times New Roman"/>
                        </a:rPr>
                        <a:t>15.1.13. усны хэрэглээний төлбөрөө тоолуурын заалтаар тооцож төлөх.</a:t>
                      </a:r>
                      <a:endParaRPr/>
                    </a:p>
                  </a:txBody>
                  <a:tcPr/>
                </a:tc>
                <a:tc>
                  <a:txBody>
                    <a:bodyPr/>
                    <a:p>
                      <a:pPr algn="just">
                        <a:lnSpc>
                          <a:spcPct val="115000"/>
                        </a:lnSpc>
                      </a:pPr>
                      <a:r>
                        <a:rPr lang="en-US" sz="1400">
                          <a:solidFill>
                            <a:srgbClr val="000000"/>
                          </a:solidFill>
                          <a:latin typeface="Arial"/>
                          <a:ea typeface="Calibri"/>
                        </a:rPr>
                        <a:t>15.1.13. үйлчилгээний суурь тарифыг тогтмол, ус хэрэглээний төлбөрөө энэ хуулийн 20-р зүйлд заасны дагуу тооцож төлөх.</a:t>
                      </a:r>
                      <a:endParaRPr/>
                    </a:p>
                  </a:txBody>
                  <a:tcPr/>
                </a:tc>
                <a:tc>
                  <a:tcPr/>
                </a:tc>
              </a:tr>
              <a:tr h="1927440">
                <a:tc>
                  <a:txBody>
                    <a:bodyPr/>
                    <a:p>
                      <a:pPr algn="ctr">
                        <a:lnSpc>
                          <a:spcPct val="115000"/>
                        </a:lnSpc>
                      </a:pPr>
                      <a:r>
                        <a:rPr lang="en-US" sz="1400">
                          <a:solidFill>
                            <a:srgbClr val="000000"/>
                          </a:solidFill>
                          <a:latin typeface="Arial"/>
                          <a:ea typeface="Calibri"/>
                        </a:rPr>
                        <a:t>51.</a:t>
                      </a:r>
                      <a:endParaRPr/>
                    </a:p>
                  </a:txBody>
                  <a:tcPr/>
                </a:tc>
                <a:tc>
                  <a:txBody>
                    <a:bodyPr/>
                    <a:p>
                      <a:pPr algn="just">
                        <a:lnSpc>
                          <a:spcPct val="100000"/>
                        </a:lnSpc>
                      </a:pPr>
                      <a:r>
                        <a:rPr lang="en-US" sz="1400">
                          <a:solidFill>
                            <a:srgbClr val="000000"/>
                          </a:solidFill>
                          <a:latin typeface="Arial"/>
                          <a:ea typeface="Times New Roman"/>
                        </a:rPr>
                        <a:t>17.2. дах хэсэгт “Төвлөрсөн болон төвлөрсөн бус ус хангамжийн эх үүсвэр нь хамгаалалтын болон эрүүл ахуйн бүстэй байх бөгөөд тэдгээрийн дэглэмийг Усны тухай хуулийн </a:t>
                      </a:r>
                      <a:r>
                        <a:rPr b="1" lang="en-US" sz="1400">
                          <a:solidFill>
                            <a:srgbClr val="000000"/>
                          </a:solidFill>
                          <a:latin typeface="Arial"/>
                          <a:ea typeface="Times New Roman"/>
                        </a:rPr>
                        <a:t>31.3</a:t>
                      </a:r>
                      <a:r>
                        <a:rPr lang="en-US" sz="1400">
                          <a:solidFill>
                            <a:srgbClr val="000000"/>
                          </a:solidFill>
                          <a:latin typeface="Arial"/>
                          <a:ea typeface="Times New Roman"/>
                        </a:rPr>
                        <a:t>, </a:t>
                      </a:r>
                      <a:r>
                        <a:rPr b="1" lang="en-US" sz="1400">
                          <a:solidFill>
                            <a:srgbClr val="000000"/>
                          </a:solidFill>
                          <a:latin typeface="Arial"/>
                          <a:ea typeface="Times New Roman"/>
                        </a:rPr>
                        <a:t>31.4</a:t>
                      </a:r>
                      <a:r>
                        <a:rPr lang="en-US" sz="1400">
                          <a:solidFill>
                            <a:srgbClr val="000000"/>
                          </a:solidFill>
                          <a:latin typeface="Arial"/>
                          <a:ea typeface="Times New Roman"/>
                        </a:rPr>
                        <a:t>-т заасны дагуу тогтооно” гэж заасан</a:t>
                      </a:r>
                      <a:endParaRPr/>
                    </a:p>
                  </a:txBody>
                  <a:tcPr/>
                </a:tc>
                <a:tc>
                  <a:txBody>
                    <a:bodyPr/>
                    <a:p>
                      <a:pPr algn="just">
                        <a:lnSpc>
                          <a:spcPct val="100000"/>
                        </a:lnSpc>
                      </a:pPr>
                      <a:r>
                        <a:rPr lang="en-US" sz="1400">
                          <a:solidFill>
                            <a:srgbClr val="000000"/>
                          </a:solidFill>
                          <a:latin typeface="Arial"/>
                          <a:ea typeface="Times New Roman"/>
                        </a:rPr>
                        <a:t>17.2.Төвлөрсөн болон төвлөрсөн бус ус хангамжийн эх үүсвэр нь хамгаалалтын болон эрүүл ахуйн бүстэй байх бөгөөд тэдгээрийн дэглэмийг Усны тухай хуулийн </a:t>
                      </a:r>
                      <a:r>
                        <a:rPr b="1" lang="en-US" sz="1400">
                          <a:solidFill>
                            <a:srgbClr val="000000"/>
                          </a:solidFill>
                          <a:latin typeface="Arial"/>
                          <a:ea typeface="Times New Roman"/>
                        </a:rPr>
                        <a:t>22.3</a:t>
                      </a:r>
                      <a:r>
                        <a:rPr lang="en-US" sz="1400">
                          <a:solidFill>
                            <a:srgbClr val="000000"/>
                          </a:solidFill>
                          <a:latin typeface="Arial"/>
                          <a:ea typeface="Times New Roman"/>
                        </a:rPr>
                        <a:t>, </a:t>
                      </a:r>
                      <a:r>
                        <a:rPr b="1" lang="en-US" sz="1400">
                          <a:solidFill>
                            <a:srgbClr val="000000"/>
                          </a:solidFill>
                          <a:latin typeface="Arial"/>
                          <a:ea typeface="Times New Roman"/>
                        </a:rPr>
                        <a:t>22.4</a:t>
                      </a:r>
                      <a:r>
                        <a:rPr lang="en-US" sz="1400">
                          <a:solidFill>
                            <a:srgbClr val="000000"/>
                          </a:solidFill>
                          <a:latin typeface="Arial"/>
                          <a:ea typeface="Times New Roman"/>
                        </a:rPr>
                        <a:t>-т заасны дагуу тогтооно.</a:t>
                      </a:r>
                      <a:endParaRPr/>
                    </a:p>
                  </a:txBody>
                  <a:tcPr/>
                </a:tc>
                <a:tc>
                  <a:tcPr/>
                </a:tc>
              </a:tr>
              <a:tr h="1500480">
                <a:tc>
                  <a:txBody>
                    <a:bodyPr/>
                    <a:p>
                      <a:pPr algn="ctr">
                        <a:lnSpc>
                          <a:spcPct val="115000"/>
                        </a:lnSpc>
                      </a:pPr>
                      <a:r>
                        <a:rPr lang="en-US" sz="1400">
                          <a:solidFill>
                            <a:srgbClr val="000000"/>
                          </a:solidFill>
                          <a:latin typeface="Arial"/>
                          <a:ea typeface="Calibri"/>
                        </a:rPr>
                        <a:t>52.</a:t>
                      </a:r>
                      <a:endParaRPr/>
                    </a:p>
                  </a:txBody>
                  <a:tcPr/>
                </a:tc>
                <a:tc>
                  <a:txBody>
                    <a:bodyPr/>
                    <a:p>
                      <a:pPr algn="just">
                        <a:lnSpc>
                          <a:spcPct val="100000"/>
                        </a:lnSpc>
                      </a:pPr>
                      <a:r>
                        <a:rPr lang="en-US" sz="1400">
                          <a:solidFill>
                            <a:srgbClr val="000000"/>
                          </a:solidFill>
                          <a:latin typeface="Arial"/>
                          <a:ea typeface="Times New Roman"/>
                        </a:rPr>
                        <a:t>17.4.2 дах заалтад “төвлөрсөн ус хангамжийн эх үүсвэрийн энгийн хамгаалалтын бүс, эрүүл ахуйн бүсийг Усны тухай хуулийн </a:t>
                      </a:r>
                      <a:r>
                        <a:rPr b="1" lang="en-US" sz="1400">
                          <a:solidFill>
                            <a:srgbClr val="000000"/>
                          </a:solidFill>
                          <a:latin typeface="Arial"/>
                          <a:ea typeface="Times New Roman"/>
                        </a:rPr>
                        <a:t>31.3</a:t>
                      </a:r>
                      <a:r>
                        <a:rPr lang="en-US" sz="1400">
                          <a:solidFill>
                            <a:srgbClr val="000000"/>
                          </a:solidFill>
                          <a:latin typeface="Arial"/>
                          <a:ea typeface="Times New Roman"/>
                        </a:rPr>
                        <a:t>-т заасны дагуу;” гэж заасан</a:t>
                      </a:r>
                      <a:endParaRPr/>
                    </a:p>
                  </a:txBody>
                  <a:tcPr/>
                </a:tc>
                <a:tc>
                  <a:txBody>
                    <a:bodyPr/>
                    <a:p>
                      <a:pPr algn="just">
                        <a:lnSpc>
                          <a:spcPct val="100000"/>
                        </a:lnSpc>
                      </a:pPr>
                      <a:r>
                        <a:rPr lang="en-US" sz="1400">
                          <a:solidFill>
                            <a:srgbClr val="000000"/>
                          </a:solidFill>
                          <a:latin typeface="Arial"/>
                          <a:ea typeface="Times New Roman"/>
                        </a:rPr>
                        <a:t>17.4.2.төвлөрсөн ус хангамжийн эх үүсвэрийн энгийн хамгаалалтын бүс, эрүүл ахуйн бүсийг Усны тухай хуулийн </a:t>
                      </a:r>
                      <a:r>
                        <a:rPr b="1" lang="en-US" sz="1400">
                          <a:solidFill>
                            <a:srgbClr val="000000"/>
                          </a:solidFill>
                          <a:latin typeface="Arial"/>
                          <a:ea typeface="Times New Roman"/>
                        </a:rPr>
                        <a:t>22.3</a:t>
                      </a:r>
                      <a:r>
                        <a:rPr lang="en-US" sz="1400">
                          <a:solidFill>
                            <a:srgbClr val="000000"/>
                          </a:solidFill>
                          <a:latin typeface="Arial"/>
                          <a:ea typeface="Times New Roman"/>
                        </a:rPr>
                        <a:t>-т заасны дагуу;</a:t>
                      </a:r>
                      <a:endParaRPr/>
                    </a:p>
                  </a:txBody>
                  <a:tcPr/>
                </a:tc>
                <a:tc>
                  <a:tcPr/>
                </a:tc>
              </a:tr>
            </a:tbl>
          </a:graphicData>
        </a:graphic>
      </p:graphicFrame>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8" name="Table 1"/>
          <p:cNvGraphicFramePr/>
          <p:nvPr/>
        </p:nvGraphicFramePr>
        <p:xfrm>
          <a:off x="457200" y="304920"/>
          <a:ext cx="8228880" cy="6135480"/>
        </p:xfrm>
        <a:graphic>
          <a:graphicData uri="http://schemas.openxmlformats.org/drawingml/2006/table">
            <a:tbl>
              <a:tblPr/>
              <a:tblGrid>
                <a:gridCol w="380880"/>
                <a:gridCol w="2971800"/>
                <a:gridCol w="2666880"/>
                <a:gridCol w="2209680"/>
              </a:tblGrid>
              <a:tr h="67428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2085480">
                <a:tc>
                  <a:txBody>
                    <a:bodyPr/>
                    <a:p>
                      <a:pPr algn="ctr">
                        <a:lnSpc>
                          <a:spcPct val="115000"/>
                        </a:lnSpc>
                      </a:pPr>
                      <a:r>
                        <a:rPr lang="en-US" sz="1400">
                          <a:solidFill>
                            <a:srgbClr val="000000"/>
                          </a:solidFill>
                          <a:latin typeface="Arial"/>
                          <a:ea typeface="Calibri"/>
                        </a:rPr>
                        <a:t>53</a:t>
                      </a:r>
                      <a:endParaRPr/>
                    </a:p>
                  </a:txBody>
                  <a:tcPr/>
                </a:tc>
                <a:tc>
                  <a:txBody>
                    <a:bodyPr/>
                    <a:p>
                      <a:pPr algn="just">
                        <a:lnSpc>
                          <a:spcPct val="100000"/>
                        </a:lnSpc>
                      </a:pPr>
                      <a:r>
                        <a:rPr lang="en-US" sz="1400">
                          <a:solidFill>
                            <a:srgbClr val="000000"/>
                          </a:solidFill>
                          <a:latin typeface="Arial"/>
                          <a:ea typeface="Times New Roman"/>
                        </a:rPr>
                        <a:t>17.4.4 дэх заалтад “урсгал усыг төвлөрсөн ус хангамжийн эх үүсвэрт ашиглаж байгаа тохиолдолд тухайн газрын хөрс, чулуулгийн тогтолцоо, голын урсацыг харгалзан хамгаалалтын болон эрүүл ахуйн бүсийн дэглэмийг Усны тухай хуулийн </a:t>
                      </a:r>
                      <a:r>
                        <a:rPr b="1" lang="en-US" sz="1400">
                          <a:solidFill>
                            <a:srgbClr val="000000"/>
                          </a:solidFill>
                          <a:latin typeface="Arial"/>
                          <a:ea typeface="Times New Roman"/>
                        </a:rPr>
                        <a:t>31.4</a:t>
                      </a:r>
                      <a:r>
                        <a:rPr lang="en-US" sz="1400">
                          <a:solidFill>
                            <a:srgbClr val="000000"/>
                          </a:solidFill>
                          <a:latin typeface="Arial"/>
                          <a:ea typeface="Times New Roman"/>
                        </a:rPr>
                        <a:t>-т заасны дагуу.” гэж заасан</a:t>
                      </a:r>
                      <a:endParaRPr/>
                    </a:p>
                  </a:txBody>
                  <a:tcPr/>
                </a:tc>
                <a:tc>
                  <a:txBody>
                    <a:bodyPr/>
                    <a:p>
                      <a:pPr algn="just">
                        <a:lnSpc>
                          <a:spcPct val="100000"/>
                        </a:lnSpc>
                      </a:pPr>
                      <a:r>
                        <a:rPr lang="en-US" sz="1400">
                          <a:solidFill>
                            <a:srgbClr val="000000"/>
                          </a:solidFill>
                          <a:latin typeface="Arial"/>
                          <a:ea typeface="Times New Roman"/>
                        </a:rPr>
                        <a:t>17.4.4.урсгал усыг төвлөрсөн ус хангамжийн эх үүсвэрт ашиглаж байгаа тохиолдолд тухайн газрын хөрс, чулуулгийн тогтолцоо, голын урсацыг харгалзан хамгаалалтын болон эрүүл ахуйн бүсийн дэглэмийг Усны тухай хуулийн </a:t>
                      </a:r>
                      <a:r>
                        <a:rPr b="1" lang="en-US" sz="1400">
                          <a:solidFill>
                            <a:srgbClr val="000000"/>
                          </a:solidFill>
                          <a:latin typeface="Arial"/>
                          <a:ea typeface="Times New Roman"/>
                        </a:rPr>
                        <a:t>22.4</a:t>
                      </a:r>
                      <a:r>
                        <a:rPr lang="en-US" sz="1400">
                          <a:solidFill>
                            <a:srgbClr val="000000"/>
                          </a:solidFill>
                          <a:latin typeface="Arial"/>
                          <a:ea typeface="Times New Roman"/>
                        </a:rPr>
                        <a:t>-т заасны дагуу.</a:t>
                      </a:r>
                      <a:endParaRPr/>
                    </a:p>
                  </a:txBody>
                  <a:tcPr/>
                </a:tc>
                <a:tc>
                  <a:tcPr/>
                </a:tc>
              </a:tr>
              <a:tr h="1459800">
                <a:tc>
                  <a:txBody>
                    <a:bodyPr/>
                    <a:p>
                      <a:pPr algn="ctr">
                        <a:lnSpc>
                          <a:spcPct val="115000"/>
                        </a:lnSpc>
                      </a:pPr>
                      <a:r>
                        <a:rPr lang="en-US" sz="1400">
                          <a:solidFill>
                            <a:srgbClr val="000000"/>
                          </a:solidFill>
                          <a:latin typeface="Arial"/>
                          <a:ea typeface="Calibri"/>
                        </a:rPr>
                        <a:t>54</a:t>
                      </a:r>
                      <a:endParaRPr/>
                    </a:p>
                  </a:txBody>
                  <a:tcPr/>
                </a:tc>
                <a:tc>
                  <a:txBody>
                    <a:bodyPr/>
                    <a:p>
                      <a:pPr algn="just">
                        <a:lnSpc>
                          <a:spcPct val="100000"/>
                        </a:lnSpc>
                      </a:pPr>
                      <a:r>
                        <a:rPr lang="en-US" sz="1400">
                          <a:solidFill>
                            <a:srgbClr val="000000"/>
                          </a:solidFill>
                          <a:latin typeface="Arial"/>
                          <a:ea typeface="Times New Roman"/>
                        </a:rPr>
                        <a:t>17.8. дах хэсэгт “Ус хангамжийн эх үүсвэрийн хамгаалалтын болон эрүүл ахуйн бүсэд Усны тухай хуулийн </a:t>
                      </a:r>
                      <a:r>
                        <a:rPr b="1" lang="en-US" sz="1400">
                          <a:solidFill>
                            <a:srgbClr val="000000"/>
                          </a:solidFill>
                          <a:latin typeface="Arial"/>
                          <a:ea typeface="Times New Roman"/>
                        </a:rPr>
                        <a:t>31.2.1</a:t>
                      </a:r>
                      <a:r>
                        <a:rPr lang="en-US" sz="1400">
                          <a:solidFill>
                            <a:srgbClr val="000000"/>
                          </a:solidFill>
                          <a:latin typeface="Arial"/>
                          <a:ea typeface="Times New Roman"/>
                        </a:rPr>
                        <a:t>-д зааснаас гадна дараах үйл ажиллагаа явуулахыг хориглоно:” гэж заасан</a:t>
                      </a:r>
                      <a:endParaRPr/>
                    </a:p>
                  </a:txBody>
                  <a:tcPr/>
                </a:tc>
                <a:tc>
                  <a:txBody>
                    <a:bodyPr/>
                    <a:p>
                      <a:pPr algn="just">
                        <a:lnSpc>
                          <a:spcPct val="100000"/>
                        </a:lnSpc>
                      </a:pPr>
                      <a:r>
                        <a:rPr lang="en-US" sz="1400">
                          <a:solidFill>
                            <a:srgbClr val="000000"/>
                          </a:solidFill>
                          <a:latin typeface="Arial"/>
                          <a:ea typeface="Times New Roman"/>
                        </a:rPr>
                        <a:t>17.8.Ус хангамжийн эх үүсвэрийн хамгаалалтын болон эрүүл ахуйн бүсэд Усны тухай хуулийн </a:t>
                      </a:r>
                      <a:r>
                        <a:rPr b="1" lang="en-US" sz="1400">
                          <a:solidFill>
                            <a:srgbClr val="000000"/>
                          </a:solidFill>
                          <a:latin typeface="Arial"/>
                          <a:ea typeface="Times New Roman"/>
                        </a:rPr>
                        <a:t>22.2.1</a:t>
                      </a:r>
                      <a:r>
                        <a:rPr lang="en-US" sz="1400">
                          <a:solidFill>
                            <a:srgbClr val="000000"/>
                          </a:solidFill>
                          <a:latin typeface="Arial"/>
                          <a:ea typeface="Times New Roman"/>
                        </a:rPr>
                        <a:t>-д зааснаас гадна дараах үйл ажиллагаа явуулахыг хориглоно:</a:t>
                      </a:r>
                      <a:endParaRPr/>
                    </a:p>
                  </a:txBody>
                  <a:tcPr/>
                </a:tc>
                <a:tc>
                  <a:tcPr/>
                </a:tc>
              </a:tr>
              <a:tr h="957600">
                <a:tc>
                  <a:txBody>
                    <a:bodyPr/>
                    <a:p>
                      <a:pPr algn="ctr">
                        <a:lnSpc>
                          <a:spcPct val="115000"/>
                        </a:lnSpc>
                      </a:pPr>
                      <a:r>
                        <a:rPr lang="en-US" sz="1400">
                          <a:solidFill>
                            <a:srgbClr val="000000"/>
                          </a:solidFill>
                          <a:latin typeface="Arial"/>
                          <a:ea typeface="Calibri"/>
                        </a:rPr>
                        <a:t>55</a:t>
                      </a:r>
                      <a:endParaRPr/>
                    </a:p>
                  </a:txBody>
                  <a:tcPr/>
                </a:tc>
                <a:tc>
                  <a:txBody>
                    <a:bodyPr/>
                    <a:p>
                      <a:pPr algn="just">
                        <a:lnSpc>
                          <a:spcPct val="100000"/>
                        </a:lnSpc>
                      </a:pPr>
                      <a:r>
                        <a:rPr lang="en-US" sz="1400">
                          <a:solidFill>
                            <a:srgbClr val="000000"/>
                          </a:solidFill>
                          <a:latin typeface="Arial"/>
                          <a:ea typeface="Times New Roman"/>
                        </a:rPr>
                        <a:t>18.1 дэх заалтыг өөрчлөх</a:t>
                      </a:r>
                      <a:endParaRPr/>
                    </a:p>
                  </a:txBody>
                  <a:tcPr/>
                </a:tc>
                <a:tc>
                  <a:txBody>
                    <a:bodyPr/>
                    <a:p>
                      <a:pPr algn="just">
                        <a:lnSpc>
                          <a:spcPct val="100000"/>
                        </a:lnSpc>
                      </a:pPr>
                      <a:r>
                        <a:rPr lang="en-US" sz="1400">
                          <a:solidFill>
                            <a:srgbClr val="000000"/>
                          </a:solidFill>
                          <a:latin typeface="Arial"/>
                          <a:ea typeface="Times New Roman"/>
                        </a:rPr>
                        <a:t>18.1.Технологийн хэрэглээ-нээс гарсан бохир усыг ... тодорхойлсон стандартыг баримтална.</a:t>
                      </a:r>
                      <a:endParaRPr/>
                    </a:p>
                  </a:txBody>
                  <a:tcPr/>
                </a:tc>
                <a:tc>
                  <a:tcPr/>
                </a:tc>
              </a:tr>
              <a:tr h="958680">
                <a:tc>
                  <a:txBody>
                    <a:bodyPr/>
                    <a:p>
                      <a:pPr algn="ctr">
                        <a:lnSpc>
                          <a:spcPct val="115000"/>
                        </a:lnSpc>
                      </a:pPr>
                      <a:r>
                        <a:rPr lang="en-US" sz="1400">
                          <a:solidFill>
                            <a:srgbClr val="000000"/>
                          </a:solidFill>
                          <a:latin typeface="Arial"/>
                          <a:ea typeface="Calibri"/>
                        </a:rPr>
                        <a:t>56</a:t>
                      </a:r>
                      <a:endParaRPr/>
                    </a:p>
                  </a:txBody>
                  <a:tcPr/>
                </a:tc>
                <a:tc>
                  <a:tcPr/>
                </a:tc>
                <a:tc>
                  <a:txBody>
                    <a:bodyPr/>
                    <a:p>
                      <a:pPr algn="just">
                        <a:lnSpc>
                          <a:spcPct val="100000"/>
                        </a:lnSpc>
                      </a:pPr>
                      <a:r>
                        <a:rPr b="1" lang="en-US" sz="1400">
                          <a:solidFill>
                            <a:srgbClr val="000000"/>
                          </a:solidFill>
                          <a:latin typeface="Arial"/>
                          <a:ea typeface="Times New Roman"/>
                        </a:rPr>
                        <a:t>18.7. Лагийг боловсруулах, дахин ашиглах </a:t>
                      </a:r>
                      <a:endParaRPr/>
                    </a:p>
                  </a:txBody>
                  <a:tcPr/>
                </a:tc>
                <a:tc>
                  <a:tcPr/>
                </a:tc>
              </a:tr>
            </a:tbl>
          </a:graphicData>
        </a:graphic>
      </p:graphicFrame>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380880" y="609480"/>
            <a:ext cx="8228880" cy="608760"/>
          </a:xfrm>
          <a:prstGeom prst="rect">
            <a:avLst/>
          </a:prstGeom>
          <a:noFill/>
          <a:ln>
            <a:noFill/>
          </a:ln>
        </p:spPr>
        <p:txBody>
          <a:bodyPr lIns="0" rIns="0" tIns="45000" bIns="0" anchor="b"/>
          <a:p>
            <a:pPr algn="ctr">
              <a:lnSpc>
                <a:spcPct val="100000"/>
              </a:lnSpc>
            </a:pPr>
            <a:r>
              <a:rPr b="1" lang="en-US" sz="3200">
                <a:solidFill>
                  <a:srgbClr val="000000"/>
                </a:solidFill>
                <a:latin typeface="Arial"/>
              </a:rPr>
              <a:t>АГУУЛГА</a:t>
            </a:r>
            <a:endParaRPr/>
          </a:p>
        </p:txBody>
      </p:sp>
      <p:sp>
        <p:nvSpPr>
          <p:cNvPr id="85" name="CustomShape 2"/>
          <p:cNvSpPr/>
          <p:nvPr/>
        </p:nvSpPr>
        <p:spPr>
          <a:xfrm>
            <a:off x="380880" y="1447920"/>
            <a:ext cx="8457480" cy="3351960"/>
          </a:xfrm>
          <a:prstGeom prst="rect">
            <a:avLst/>
          </a:prstGeom>
          <a:noFill/>
          <a:ln>
            <a:noFill/>
          </a:ln>
        </p:spPr>
        <p:txBody>
          <a:bodyPr lIns="90000" rIns="90000" tIns="45000" bIns="45000"/>
          <a:p>
            <a:pPr algn="just">
              <a:lnSpc>
                <a:spcPct val="100000"/>
              </a:lnSpc>
              <a:buSzPct val="95000"/>
              <a:buFont typeface="Wingdings 2" charset="2"/>
              <a:buChar char=""/>
            </a:pPr>
            <a:r>
              <a:rPr lang="en-US" sz="3200">
                <a:solidFill>
                  <a:srgbClr val="000000"/>
                </a:solidFill>
                <a:latin typeface="Arial"/>
              </a:rPr>
              <a:t>Хуулийн тухай товч танилцуулга</a:t>
            </a:r>
            <a:endParaRPr/>
          </a:p>
          <a:p>
            <a:pPr algn="just">
              <a:lnSpc>
                <a:spcPct val="100000"/>
              </a:lnSpc>
              <a:buSzPct val="95000"/>
              <a:buFont typeface="Wingdings 2" charset="2"/>
              <a:buChar char=""/>
            </a:pPr>
            <a:r>
              <a:rPr lang="en-US" sz="3200">
                <a:solidFill>
                  <a:srgbClr val="000000"/>
                </a:solidFill>
                <a:latin typeface="Arial"/>
              </a:rPr>
              <a:t>Хяналт-Шинжилгээ үнэлгээний тайлан</a:t>
            </a:r>
            <a:endParaRPr/>
          </a:p>
          <a:p>
            <a:pPr algn="just">
              <a:lnSpc>
                <a:spcPct val="100000"/>
              </a:lnSpc>
              <a:buSzPct val="95000"/>
              <a:buFont typeface="Wingdings 2" charset="2"/>
              <a:buChar char=""/>
            </a:pPr>
            <a:r>
              <a:rPr lang="en-US" sz="3200">
                <a:solidFill>
                  <a:srgbClr val="000000"/>
                </a:solidFill>
                <a:latin typeface="Arial"/>
              </a:rPr>
              <a:t>Хуульд тусгах өөрчлөлтийн талаарх саналууд </a:t>
            </a:r>
            <a:endParaRPr/>
          </a:p>
          <a:p>
            <a:pPr algn="just">
              <a:lnSpc>
                <a:spcPct val="100000"/>
              </a:lnSpc>
              <a:buSzPct val="95000"/>
              <a:buFont typeface="Wingdings 2" charset="2"/>
              <a:buChar char=""/>
            </a:pPr>
            <a:r>
              <a:rPr lang="en-US" sz="3200">
                <a:solidFill>
                  <a:srgbClr val="000000"/>
                </a:solidFill>
                <a:latin typeface="Arial"/>
              </a:rPr>
              <a:t>Цаашид авч хэрэгжүүлэх арга хэмжээний  санал, дүгнэлт </a:t>
            </a:r>
            <a:endParaRPr/>
          </a:p>
          <a:p>
            <a:pPr>
              <a:lnSpc>
                <a:spcPct val="10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109" name="Table 1"/>
          <p:cNvGraphicFramePr/>
          <p:nvPr/>
        </p:nvGraphicFramePr>
        <p:xfrm>
          <a:off x="304920" y="304920"/>
          <a:ext cx="8609760" cy="5736600"/>
        </p:xfrm>
        <a:graphic>
          <a:graphicData uri="http://schemas.openxmlformats.org/drawingml/2006/table">
            <a:tbl>
              <a:tblPr/>
              <a:tblGrid>
                <a:gridCol w="626040"/>
                <a:gridCol w="2504880"/>
                <a:gridCol w="3522240"/>
                <a:gridCol w="1956960"/>
              </a:tblGrid>
              <a:tr h="58644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446400">
                <a:tc>
                  <a:txBody>
                    <a:bodyPr/>
                    <a:p>
                      <a:pPr algn="ctr">
                        <a:lnSpc>
                          <a:spcPct val="115000"/>
                        </a:lnSpc>
                      </a:pPr>
                      <a:r>
                        <a:rPr lang="en-US" sz="1400">
                          <a:solidFill>
                            <a:srgbClr val="000000"/>
                          </a:solidFill>
                          <a:latin typeface="Arial"/>
                          <a:ea typeface="Calibri"/>
                        </a:rPr>
                        <a:t>57.</a:t>
                      </a:r>
                      <a:endParaRPr/>
                    </a:p>
                  </a:txBody>
                  <a:tcPr/>
                </a:tc>
                <a:tc>
                  <a:tcPr/>
                </a:tc>
                <a:tc>
                  <a:txBody>
                    <a:bodyPr/>
                    <a:p>
                      <a:pPr algn="just">
                        <a:lnSpc>
                          <a:spcPct val="100000"/>
                        </a:lnSpc>
                      </a:pPr>
                      <a:r>
                        <a:rPr b="1" lang="en-US" sz="1400">
                          <a:solidFill>
                            <a:srgbClr val="000000"/>
                          </a:solidFill>
                          <a:latin typeface="Arial"/>
                          <a:ea typeface="Times New Roman"/>
                        </a:rPr>
                        <a:t>18.8. Цэвэршүүлсэн усыг дахин ашиглах</a:t>
                      </a:r>
                      <a:endParaRPr/>
                    </a:p>
                  </a:txBody>
                  <a:tcPr/>
                </a:tc>
                <a:tc>
                  <a:tcPr/>
                </a:tc>
              </a:tr>
              <a:tr h="2471760">
                <a:tc>
                  <a:txBody>
                    <a:bodyPr/>
                    <a:p>
                      <a:pPr algn="ctr">
                        <a:lnSpc>
                          <a:spcPct val="115000"/>
                        </a:lnSpc>
                      </a:pPr>
                      <a:r>
                        <a:rPr lang="en-US" sz="1400">
                          <a:solidFill>
                            <a:srgbClr val="000000"/>
                          </a:solidFill>
                          <a:latin typeface="Arial"/>
                          <a:ea typeface="Calibri"/>
                        </a:rPr>
                        <a:t>58.</a:t>
                      </a:r>
                      <a:endParaRPr/>
                    </a:p>
                  </a:txBody>
                  <a:tcPr/>
                </a:tc>
                <a:tc>
                  <a:tcPr/>
                </a:tc>
                <a:tc>
                  <a:txBody>
                    <a:bodyPr/>
                    <a:p>
                      <a:pPr algn="just">
                        <a:lnSpc>
                          <a:spcPct val="100000"/>
                        </a:lnSpc>
                      </a:pPr>
                      <a:r>
                        <a:rPr b="1" lang="en-US" sz="1400">
                          <a:solidFill>
                            <a:srgbClr val="000000"/>
                          </a:solidFill>
                          <a:latin typeface="Arial"/>
                          <a:ea typeface="Times New Roman"/>
                        </a:rPr>
                        <a:t>18.9.Бага хүч чадлын цэвэрлэх байгууламжийн ашиглалт, үйлчилгээ:</a:t>
                      </a:r>
                      <a:endParaRPr/>
                    </a:p>
                    <a:p>
                      <a:pPr algn="just">
                        <a:lnSpc>
                          <a:spcPct val="100000"/>
                        </a:lnSpc>
                      </a:pPr>
                      <a:r>
                        <a:rPr b="1" lang="en-US" sz="1400">
                          <a:solidFill>
                            <a:srgbClr val="000000"/>
                          </a:solidFill>
                          <a:latin typeface="Arial"/>
                          <a:ea typeface="Times New Roman"/>
                        </a:rPr>
                        <a:t>       </a:t>
                      </a:r>
                      <a:r>
                        <a:rPr b="1" lang="en-US" sz="1400">
                          <a:solidFill>
                            <a:srgbClr val="000000"/>
                          </a:solidFill>
                          <a:latin typeface="Arial"/>
                          <a:ea typeface="Times New Roman"/>
                        </a:rPr>
                        <a:t>18.9.1. бага хүч чадлын цэвэрлэх байгууламжийг байгуулах, шинэчлэх, өргөтгөх, засварлах санхүүжилтийг аймаг, нийслэл хариуцана.   </a:t>
                      </a:r>
                      <a:endParaRPr/>
                    </a:p>
                    <a:p>
                      <a:pPr algn="just">
                        <a:lnSpc>
                          <a:spcPct val="100000"/>
                        </a:lnSpc>
                      </a:pPr>
                      <a:r>
                        <a:rPr b="1" lang="en-US" sz="1400">
                          <a:solidFill>
                            <a:srgbClr val="000000"/>
                          </a:solidFill>
                          <a:latin typeface="Arial"/>
                          <a:ea typeface="Times New Roman"/>
                        </a:rPr>
                        <a:t>       </a:t>
                      </a:r>
                      <a:r>
                        <a:rPr b="1" lang="en-US" sz="1400">
                          <a:solidFill>
                            <a:srgbClr val="000000"/>
                          </a:solidFill>
                          <a:latin typeface="Arial"/>
                          <a:ea typeface="Times New Roman"/>
                        </a:rPr>
                        <a:t>18.9.2. хот, суурины хөгжлийн бодлого, төлөвлөлттэй уялдуулж бага хүч чадлын цэвэрлэх байгууламжийг барьж байгуулна. </a:t>
                      </a:r>
                      <a:endParaRPr/>
                    </a:p>
                  </a:txBody>
                  <a:tcPr/>
                </a:tc>
                <a:tc>
                  <a:tcPr/>
                </a:tc>
              </a:tr>
              <a:tr h="2232360">
                <a:tc>
                  <a:txBody>
                    <a:bodyPr/>
                    <a:p>
                      <a:pPr algn="ctr">
                        <a:lnSpc>
                          <a:spcPct val="115000"/>
                        </a:lnSpc>
                      </a:pPr>
                      <a:r>
                        <a:rPr lang="en-US" sz="1400">
                          <a:solidFill>
                            <a:srgbClr val="000000"/>
                          </a:solidFill>
                          <a:latin typeface="Arial"/>
                          <a:ea typeface="Calibri"/>
                        </a:rPr>
                        <a:t>59.</a:t>
                      </a:r>
                      <a:endParaRPr/>
                    </a:p>
                  </a:txBody>
                  <a:tcPr/>
                </a:tc>
                <a:tc>
                  <a:txBody>
                    <a:bodyPr/>
                    <a:p>
                      <a:pPr algn="just">
                        <a:lnSpc>
                          <a:spcPct val="100000"/>
                        </a:lnSpc>
                      </a:pPr>
                      <a:r>
                        <a:rPr lang="en-US" sz="1400">
                          <a:solidFill>
                            <a:srgbClr val="000000"/>
                          </a:solidFill>
                          <a:latin typeface="Arial"/>
                          <a:ea typeface="Times New Roman"/>
                        </a:rPr>
                        <a:t>23.1.2-д заасан заалтыг өөрчлөх</a:t>
                      </a:r>
                      <a:endParaRPr/>
                    </a:p>
                  </a:txBody>
                  <a:tcPr/>
                </a:tc>
                <a:tc>
                  <a:txBody>
                    <a:bodyPr/>
                    <a:p>
                      <a:pPr algn="just">
                        <a:lnSpc>
                          <a:spcPct val="100000"/>
                        </a:lnSpc>
                      </a:pPr>
                      <a:r>
                        <a:rPr lang="en-US" sz="1400">
                          <a:solidFill>
                            <a:srgbClr val="000000"/>
                          </a:solidFill>
                          <a:latin typeface="Arial"/>
                          <a:ea typeface="Times New Roman"/>
                        </a:rPr>
                        <a:t>23.1.2. энэ хуулийн </a:t>
                      </a:r>
                      <a:r>
                        <a:rPr b="1" lang="en-US" sz="1400">
                          <a:solidFill>
                            <a:srgbClr val="000000"/>
                          </a:solidFill>
                          <a:latin typeface="Arial"/>
                          <a:ea typeface="Times New Roman"/>
                        </a:rPr>
                        <a:t>12.1-д</a:t>
                      </a:r>
                      <a:r>
                        <a:rPr lang="en-US" sz="1400">
                          <a:solidFill>
                            <a:srgbClr val="000000"/>
                          </a:solidFill>
                          <a:latin typeface="Arial"/>
                          <a:ea typeface="Times New Roman"/>
                        </a:rPr>
                        <a:t> заасан шаардлагыг зөрчсөн тохиолдолд буруутай иргэнийг нэг сарын хөдөлмөрийн хөлсний доод хэмжээг гурваас дөрөв дахин нэмэгдүүлсэнтэй тэнцэх хэмжээний төгрөгөөр, хуулийн этгээдийг нэг сарын хөдөлмөрийн хөлсний доод хэмжээг дөрвөөс тав дахин нэмэгдүүлсэнтэй тэнцэх хэмжээний төгрөгөөр торгох.</a:t>
                      </a:r>
                      <a:endParaRPr/>
                    </a:p>
                  </a:txBody>
                  <a:tcPr/>
                </a:tc>
                <a:tc>
                  <a:txBody>
                    <a:bodyPr/>
                    <a:p>
                      <a:pPr algn="just">
                        <a:lnSpc>
                          <a:spcPct val="100000"/>
                        </a:lnSpc>
                      </a:pPr>
                      <a:r>
                        <a:rPr lang="en-US" sz="1400">
                          <a:solidFill>
                            <a:srgbClr val="000000"/>
                          </a:solidFill>
                          <a:latin typeface="Arial"/>
                        </a:rPr>
                        <a:t>12.1-д заасан заалтын хүлээлгэх хариуцлагыг тодорхой тусгах. </a:t>
                      </a:r>
                      <a:endParaRPr/>
                    </a:p>
                  </a:txBody>
                  <a:tcPr/>
                </a:tc>
              </a:tr>
            </a:tbl>
          </a:graphicData>
        </a:graphic>
      </p:graphicFrame>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CustomShape 1"/>
          <p:cNvSpPr/>
          <p:nvPr/>
        </p:nvSpPr>
        <p:spPr>
          <a:xfrm>
            <a:off x="457200" y="685800"/>
            <a:ext cx="8228880" cy="550800"/>
          </a:xfrm>
          <a:prstGeom prst="rect">
            <a:avLst/>
          </a:prstGeom>
          <a:noFill/>
          <a:ln>
            <a:noFill/>
          </a:ln>
        </p:spPr>
        <p:txBody>
          <a:bodyPr lIns="0" rIns="0" tIns="45000" bIns="0" anchor="b"/>
          <a:p>
            <a:pPr algn="ctr">
              <a:lnSpc>
                <a:spcPct val="100000"/>
              </a:lnSpc>
            </a:pPr>
            <a:r>
              <a:rPr b="1" lang="en-US" sz="2800">
                <a:solidFill>
                  <a:srgbClr val="000000"/>
                </a:solidFill>
                <a:latin typeface="Arial"/>
              </a:rPr>
              <a:t>Цаашид хэрэгжүүлэх арга хэмжээний санал</a:t>
            </a:r>
            <a:endParaRPr/>
          </a:p>
          <a:p>
            <a:pPr algn="ctr">
              <a:lnSpc>
                <a:spcPct val="100000"/>
              </a:lnSpc>
            </a:pPr>
            <a:endParaRPr/>
          </a:p>
        </p:txBody>
      </p:sp>
      <p:sp>
        <p:nvSpPr>
          <p:cNvPr id="111" name="CustomShape 2"/>
          <p:cNvSpPr/>
          <p:nvPr/>
        </p:nvSpPr>
        <p:spPr>
          <a:xfrm>
            <a:off x="380880" y="1447920"/>
            <a:ext cx="8228880" cy="4647600"/>
          </a:xfrm>
          <a:prstGeom prst="rect">
            <a:avLst/>
          </a:prstGeom>
          <a:noFill/>
          <a:ln>
            <a:noFill/>
          </a:ln>
        </p:spPr>
        <p:txBody>
          <a:bodyPr lIns="90000" rIns="90000" tIns="45000" bIns="45000"/>
          <a:p>
            <a:pPr algn="just">
              <a:lnSpc>
                <a:spcPct val="100000"/>
              </a:lnSpc>
              <a:buSzPct val="95000"/>
              <a:buFont typeface="Wingdings 2" charset="2"/>
              <a:buChar char=""/>
            </a:pPr>
            <a:r>
              <a:rPr lang="en-US" sz="2400">
                <a:solidFill>
                  <a:srgbClr val="000000"/>
                </a:solidFill>
                <a:latin typeface="Arial"/>
              </a:rPr>
              <a:t>Хуулийн 6-р зүйлд тусгагдсан </a:t>
            </a:r>
            <a:r>
              <a:rPr b="1" lang="en-US" sz="2400">
                <a:solidFill>
                  <a:srgbClr val="000000"/>
                </a:solidFill>
                <a:latin typeface="Arial"/>
              </a:rPr>
              <a:t>Хот, суурины ус хангамж, ариутгах татуургын асуудал эрхэлсэн төрийн захиргааны байгууллагыг </a:t>
            </a:r>
            <a:r>
              <a:rPr lang="en-US" sz="2400">
                <a:solidFill>
                  <a:srgbClr val="000000"/>
                </a:solidFill>
                <a:latin typeface="Arial"/>
              </a:rPr>
              <a:t>байгуулах,</a:t>
            </a:r>
            <a:endParaRPr/>
          </a:p>
          <a:p>
            <a:pPr algn="just">
              <a:lnSpc>
                <a:spcPct val="100000"/>
              </a:lnSpc>
              <a:buSzPct val="95000"/>
              <a:buFont typeface="Wingdings 2" charset="2"/>
              <a:buChar char=""/>
            </a:pPr>
            <a:r>
              <a:rPr lang="en-US" sz="2400">
                <a:solidFill>
                  <a:srgbClr val="000000"/>
                </a:solidFill>
                <a:latin typeface="Arial"/>
              </a:rPr>
              <a:t>НААҮ-ний байгууллагын бүтэц, зохион байгуулалтыг хуульчилж өгөх, </a:t>
            </a:r>
            <a:endParaRPr/>
          </a:p>
          <a:p>
            <a:pPr algn="just">
              <a:lnSpc>
                <a:spcPct val="100000"/>
              </a:lnSpc>
              <a:buSzPct val="95000"/>
              <a:buFont typeface="Wingdings 2" charset="2"/>
              <a:buChar char=""/>
            </a:pPr>
            <a:r>
              <a:rPr lang="en-US" sz="2400">
                <a:solidFill>
                  <a:srgbClr val="000000"/>
                </a:solidFill>
                <a:latin typeface="Arial"/>
              </a:rPr>
              <a:t>Цэвэр, бохир усны стандартуудыг хуульчилж хавсралтаар батлах, </a:t>
            </a:r>
            <a:endParaRPr/>
          </a:p>
          <a:p>
            <a:pPr algn="just">
              <a:lnSpc>
                <a:spcPct val="100000"/>
              </a:lnSpc>
              <a:buSzPct val="95000"/>
              <a:buFont typeface="Wingdings 2" charset="2"/>
              <a:buChar char=""/>
            </a:pPr>
            <a:r>
              <a:rPr lang="en-US" sz="2400">
                <a:solidFill>
                  <a:srgbClr val="000000"/>
                </a:solidFill>
                <a:latin typeface="Arial"/>
              </a:rPr>
              <a:t>Улсын болон орон нутгийн төсвийн санхүүжилт, татаас нөхөн олговор олгох,  </a:t>
            </a:r>
            <a:endParaRPr/>
          </a:p>
          <a:p>
            <a:pPr algn="just">
              <a:lnSpc>
                <a:spcPct val="100000"/>
              </a:lnSpc>
              <a:buSzPct val="95000"/>
              <a:buFont typeface="Wingdings 2" charset="2"/>
              <a:buChar char=""/>
            </a:pPr>
            <a:r>
              <a:rPr lang="en-US" sz="2400">
                <a:solidFill>
                  <a:srgbClr val="000000"/>
                </a:solidFill>
                <a:latin typeface="Arial"/>
              </a:rPr>
              <a:t>Төр, хувийн хэвшлийн түншлэлийн хамтын ажиллагаа болон иргэдийн оролцооны талаар,  </a:t>
            </a:r>
            <a:endParaRPr/>
          </a:p>
          <a:p>
            <a:pPr algn="just">
              <a:lnSpc>
                <a:spcPct val="100000"/>
              </a:lnSpc>
            </a:pPr>
            <a:endParaRPr/>
          </a:p>
          <a:p>
            <a:pPr>
              <a:lnSpc>
                <a:spcPct val="100000"/>
              </a:lnSpc>
            </a:pP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CustomShape 1"/>
          <p:cNvSpPr/>
          <p:nvPr/>
        </p:nvSpPr>
        <p:spPr>
          <a:xfrm>
            <a:off x="304920" y="990720"/>
            <a:ext cx="8457480" cy="5104800"/>
          </a:xfrm>
          <a:prstGeom prst="rect">
            <a:avLst/>
          </a:prstGeom>
          <a:noFill/>
          <a:ln>
            <a:noFill/>
          </a:ln>
        </p:spPr>
        <p:txBody>
          <a:bodyPr lIns="90000" rIns="90000" tIns="45000" bIns="45000"/>
          <a:p>
            <a:pPr algn="just">
              <a:lnSpc>
                <a:spcPct val="100000"/>
              </a:lnSpc>
              <a:buSzPct val="95000"/>
              <a:buFont typeface="Wingdings 2" charset="2"/>
              <a:buChar char=""/>
            </a:pPr>
            <a:r>
              <a:rPr lang="en-US" sz="2400">
                <a:solidFill>
                  <a:srgbClr val="000000"/>
                </a:solidFill>
                <a:latin typeface="Arial"/>
              </a:rPr>
              <a:t>Усыг зүй зохистой хэрэглэх, ашиглах асуудлаар сургуулийн өмнөх боловсрол, ерөнхий боловсролын сургуульд анхан шатны мэдлэг, хүмүүжил олгох талаар, </a:t>
            </a:r>
            <a:endParaRPr/>
          </a:p>
          <a:p>
            <a:pPr algn="just">
              <a:lnSpc>
                <a:spcPct val="100000"/>
              </a:lnSpc>
            </a:pPr>
            <a:endParaRPr/>
          </a:p>
          <a:p>
            <a:pPr algn="just">
              <a:lnSpc>
                <a:spcPct val="100000"/>
              </a:lnSpc>
              <a:buSzPct val="95000"/>
              <a:buFont typeface="Wingdings 2" charset="2"/>
              <a:buChar char=""/>
            </a:pPr>
            <a:r>
              <a:rPr lang="en-US" sz="2400">
                <a:solidFill>
                  <a:srgbClr val="000000"/>
                </a:solidFill>
                <a:latin typeface="Arial"/>
              </a:rPr>
              <a:t>Лабораторийн шинжилгээг иргэд, олон нийтэд тогтмол мэдээлж байх, аливаа эрсдэлээс урьдчилан сэргийлэх, </a:t>
            </a:r>
            <a:endParaRPr/>
          </a:p>
          <a:p>
            <a:pPr algn="just">
              <a:lnSpc>
                <a:spcPct val="100000"/>
              </a:lnSpc>
            </a:pPr>
            <a:endParaRPr/>
          </a:p>
          <a:p>
            <a:pPr algn="just">
              <a:lnSpc>
                <a:spcPct val="100000"/>
              </a:lnSpc>
              <a:buSzPct val="95000"/>
              <a:buFont typeface="Wingdings 2" charset="2"/>
              <a:buChar char=""/>
            </a:pPr>
            <a:r>
              <a:rPr lang="en-US" sz="2400">
                <a:solidFill>
                  <a:srgbClr val="000000"/>
                </a:solidFill>
                <a:latin typeface="Arial"/>
              </a:rPr>
              <a:t>Шугам сүлжээний засвар, ашиглалтыг сайжруулах, шугам сүлжээг шинэчлэх хөрөнгийг жил бүрийн төсөвт тусгах /аймаг, орон нутгийн/ талаар хуульчлах,</a:t>
            </a:r>
            <a:endParaRPr/>
          </a:p>
          <a:p>
            <a:pPr algn="just">
              <a:lnSpc>
                <a:spcPct val="100000"/>
              </a:lnSpc>
            </a:pPr>
            <a:endParaRPr/>
          </a:p>
          <a:p>
            <a:pPr algn="just">
              <a:lnSpc>
                <a:spcPct val="100000"/>
              </a:lnSpc>
            </a:pPr>
            <a:endParaRPr/>
          </a:p>
          <a:p>
            <a:pPr algn="just">
              <a:lnSpc>
                <a:spcPct val="100000"/>
              </a:lnSpc>
            </a:pPr>
            <a:endParaRPr/>
          </a:p>
          <a:p>
            <a:pPr>
              <a:lnSpc>
                <a:spcPct val="100000"/>
              </a:lnSpc>
            </a:pP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CustomShape 1"/>
          <p:cNvSpPr/>
          <p:nvPr/>
        </p:nvSpPr>
        <p:spPr>
          <a:xfrm>
            <a:off x="533520" y="2362320"/>
            <a:ext cx="8228880" cy="1797480"/>
          </a:xfrm>
          <a:prstGeom prst="rect">
            <a:avLst/>
          </a:prstGeom>
          <a:noFill/>
          <a:ln>
            <a:noFill/>
          </a:ln>
        </p:spPr>
        <p:txBody>
          <a:bodyPr lIns="90000" rIns="90000" tIns="45000" bIns="45000"/>
          <a:p>
            <a:pPr algn="ctr">
              <a:lnSpc>
                <a:spcPct val="100000"/>
              </a:lnSpc>
            </a:pPr>
            <a:r>
              <a:rPr lang="en-US" sz="4800">
                <a:solidFill>
                  <a:srgbClr val="0000cc"/>
                </a:solidFill>
                <a:latin typeface="Arial"/>
              </a:rPr>
              <a:t>АНХААРАЛ ТАВЬСАНД БАЯРЛАЛАА</a:t>
            </a: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457200" y="228600"/>
            <a:ext cx="8228880" cy="913680"/>
          </a:xfrm>
          <a:prstGeom prst="rect">
            <a:avLst/>
          </a:prstGeom>
          <a:noFill/>
          <a:ln>
            <a:noFill/>
          </a:ln>
        </p:spPr>
        <p:txBody>
          <a:bodyPr lIns="0" rIns="0" tIns="45000" bIns="0" anchor="b"/>
          <a:p>
            <a:pPr algn="ctr">
              <a:lnSpc>
                <a:spcPct val="100000"/>
              </a:lnSpc>
            </a:pPr>
            <a:r>
              <a:rPr b="1" lang="en-US" sz="2800">
                <a:solidFill>
                  <a:srgbClr val="000000"/>
                </a:solidFill>
                <a:latin typeface="Arial"/>
              </a:rPr>
              <a:t>ХОТ, СУУРИНЫ УС ХАНГАМЖ, АРИУТГАХ ТАТУУРГЫН АШИГЛАЛТЫН ТУХАЙ ХУУЛЬ </a:t>
            </a:r>
            <a:endParaRPr/>
          </a:p>
        </p:txBody>
      </p:sp>
      <p:sp>
        <p:nvSpPr>
          <p:cNvPr id="87" name="CustomShape 2"/>
          <p:cNvSpPr/>
          <p:nvPr/>
        </p:nvSpPr>
        <p:spPr>
          <a:xfrm>
            <a:off x="457200" y="1295280"/>
            <a:ext cx="8228880" cy="5180760"/>
          </a:xfrm>
          <a:prstGeom prst="rect">
            <a:avLst/>
          </a:prstGeom>
          <a:noFill/>
          <a:ln>
            <a:noFill/>
          </a:ln>
        </p:spPr>
        <p:txBody>
          <a:bodyPr lIns="90000" rIns="90000" tIns="45000" bIns="45000"/>
          <a:p>
            <a:pPr algn="just">
              <a:lnSpc>
                <a:spcPct val="100000"/>
              </a:lnSpc>
            </a:pPr>
            <a:r>
              <a:rPr lang="en-US" sz="2600">
                <a:solidFill>
                  <a:srgbClr val="000000"/>
                </a:solidFill>
                <a:latin typeface="Arial"/>
              </a:rPr>
              <a:t>	</a:t>
            </a:r>
            <a:r>
              <a:rPr lang="en-US" sz="2600">
                <a:solidFill>
                  <a:srgbClr val="000000"/>
                </a:solidFill>
                <a:latin typeface="Arial"/>
              </a:rPr>
              <a:t>	</a:t>
            </a:r>
            <a:r>
              <a:rPr lang="en-US" sz="2800">
                <a:solidFill>
                  <a:srgbClr val="000000"/>
                </a:solidFill>
                <a:latin typeface="Arial"/>
              </a:rPr>
              <a:t>Хот, суурины ус хангамж, ариутгах татуургын ашиглалтын тухай хууль нь 2002.06.13-нд батлагдаж, 2004.04.22-нд нэмэлт өөрчлөлт орсон. </a:t>
            </a:r>
            <a:endParaRPr/>
          </a:p>
          <a:p>
            <a:pPr algn="just">
              <a:lnSpc>
                <a:spcPct val="100000"/>
              </a:lnSpc>
            </a:pPr>
            <a:r>
              <a:rPr lang="en-US" sz="2800">
                <a:solidFill>
                  <a:srgbClr val="000000"/>
                </a:solidFill>
                <a:latin typeface="Arial"/>
              </a:rPr>
              <a:t>	</a:t>
            </a:r>
            <a:r>
              <a:rPr lang="en-US" sz="2800">
                <a:solidFill>
                  <a:srgbClr val="000000"/>
                </a:solidFill>
                <a:latin typeface="Arial"/>
              </a:rPr>
              <a:t>	</a:t>
            </a:r>
            <a:r>
              <a:rPr lang="en-US" sz="2800">
                <a:solidFill>
                  <a:srgbClr val="000000"/>
                </a:solidFill>
                <a:latin typeface="Arial"/>
              </a:rPr>
              <a:t>Шинэчилсэн найруулгын хууль 7 бүлэг, 24 зүйл, 188 заалттайгаар, 2012.01.01-ний өдрөөс эхлэн мөрдөхөөр 2010.10.06-нд батлагдсан.Шинээр 3-р бүлгийн 9, 10-р зүйлд 39 заалт бүхий “Зохицуулах зөвлөл”-ийн бүтэц, бүрэн эрхийн талаар тусгасан.  </a:t>
            </a:r>
            <a:endParaRPr/>
          </a:p>
          <a:p>
            <a:pPr algn="just">
              <a:lnSpc>
                <a:spcPct val="100000"/>
              </a:lnSpc>
            </a:pPr>
            <a:r>
              <a:rPr lang="en-US" sz="2800">
                <a:solidFill>
                  <a:srgbClr val="000000"/>
                </a:solidFill>
                <a:latin typeface="Arial"/>
              </a:rPr>
              <a:t>	</a:t>
            </a:r>
            <a:r>
              <a:rPr lang="en-US" sz="2800">
                <a:solidFill>
                  <a:srgbClr val="000000"/>
                </a:solidFill>
                <a:latin typeface="Arial"/>
              </a:rPr>
              <a:t>	</a:t>
            </a:r>
            <a:r>
              <a:rPr lang="en-US" sz="2800">
                <a:solidFill>
                  <a:srgbClr val="000000"/>
                </a:solidFill>
                <a:latin typeface="Arial"/>
              </a:rPr>
              <a:t>17.1-дэхь заалтад 2014.01.16-ны өдрийн хуулиар өөрчлөлт оруулсан.  </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304920" y="1600200"/>
            <a:ext cx="8381160" cy="4952160"/>
          </a:xfrm>
          <a:prstGeom prst="rect">
            <a:avLst/>
          </a:prstGeom>
          <a:noFill/>
          <a:ln>
            <a:noFill/>
          </a:ln>
        </p:spPr>
        <p:txBody>
          <a:bodyPr lIns="90000" rIns="90000" tIns="45000" bIns="45000"/>
          <a:p>
            <a:pPr algn="just">
              <a:lnSpc>
                <a:spcPct val="100000"/>
              </a:lnSpc>
            </a:pPr>
            <a:r>
              <a:rPr lang="en-US" sz="2600">
                <a:solidFill>
                  <a:srgbClr val="000000"/>
                </a:solidFill>
                <a:latin typeface="Arial"/>
              </a:rPr>
              <a:t>	</a:t>
            </a:r>
            <a:r>
              <a:rPr lang="en-US" sz="2600">
                <a:solidFill>
                  <a:srgbClr val="000000"/>
                </a:solidFill>
                <a:latin typeface="Arial"/>
              </a:rPr>
              <a:t>Хуулийн 188 заалтын 1-р бүлгийн нийтлэг үндэслэлийн 22, 3-р бүлгийн “Зохицуулах зөвлөл”-ийн 34, 4-р бүлгийн “Техникийн нөхцөл, тусгай зөвшөөрөл”-ийн 24, бүгд 80 заалт тодорхой хэмжээгээр хэрэгжиж байна.</a:t>
            </a:r>
            <a:endParaRPr/>
          </a:p>
          <a:p>
            <a:pPr algn="just">
              <a:lnSpc>
                <a:spcPct val="100000"/>
              </a:lnSpc>
            </a:pPr>
            <a:r>
              <a:rPr lang="en-US" sz="2600">
                <a:solidFill>
                  <a:srgbClr val="000000"/>
                </a:solidFill>
                <a:latin typeface="Arial"/>
              </a:rPr>
              <a:t>	</a:t>
            </a:r>
            <a:r>
              <a:rPr lang="en-US" sz="2600">
                <a:solidFill>
                  <a:srgbClr val="000000"/>
                </a:solidFill>
                <a:latin typeface="Arial"/>
              </a:rPr>
              <a:t>Үлдсэн 108 заалтын 40 гаруй хувь нь хангалтгүй, шинэчлэгдэх, 30 гаруй хувьд нь засвар, өөрчлөлт оруулах шаардлагатай байгааг үндэслэн хуульд нэмэлт, өөрчлөлт оруулах нь зүйтэй гэсэн дүгнэлт гарсан. /</a:t>
            </a:r>
            <a:r>
              <a:rPr b="1" lang="en-US" sz="2600">
                <a:solidFill>
                  <a:srgbClr val="000000"/>
                </a:solidFill>
                <a:latin typeface="Arial"/>
              </a:rPr>
              <a:t>Хяналт-шинжилгээ, үнэлгээ хийсэн ажлын тайлангаас</a:t>
            </a:r>
            <a:r>
              <a:rPr lang="en-US" sz="2600">
                <a:solidFill>
                  <a:srgbClr val="000000"/>
                </a:solidFill>
                <a:latin typeface="Arial"/>
              </a:rPr>
              <a:t>/</a:t>
            </a:r>
            <a:endParaRPr/>
          </a:p>
          <a:p>
            <a:pPr algn="just">
              <a:lnSpc>
                <a:spcPct val="100000"/>
              </a:lnSpc>
            </a:pPr>
            <a:endParaRPr/>
          </a:p>
          <a:p>
            <a:pPr algn="just">
              <a:lnSpc>
                <a:spcPct val="100000"/>
              </a:lnSpc>
            </a:pPr>
            <a:endParaRPr/>
          </a:p>
          <a:p>
            <a:pPr>
              <a:lnSpc>
                <a:spcPct val="100000"/>
              </a:lnSpc>
            </a:pPr>
            <a:endParaRPr/>
          </a:p>
        </p:txBody>
      </p:sp>
      <p:sp>
        <p:nvSpPr>
          <p:cNvPr id="89" name="CustomShape 2"/>
          <p:cNvSpPr/>
          <p:nvPr/>
        </p:nvSpPr>
        <p:spPr>
          <a:xfrm>
            <a:off x="228600" y="88920"/>
            <a:ext cx="8686080" cy="1370880"/>
          </a:xfrm>
          <a:prstGeom prst="rect">
            <a:avLst/>
          </a:prstGeom>
          <a:noFill/>
          <a:ln>
            <a:noFill/>
          </a:ln>
        </p:spPr>
        <p:txBody>
          <a:bodyPr lIns="0" rIns="0" tIns="45000" bIns="0" anchor="b"/>
          <a:p>
            <a:endParaRPr/>
          </a:p>
          <a:p>
            <a:endParaRPr/>
          </a:p>
          <a:p>
            <a:endParaRPr/>
          </a:p>
          <a:p>
            <a:endParaRPr/>
          </a:p>
          <a:p>
            <a:r>
              <a:rPr lang="en-US" sz="2200">
                <a:solidFill>
                  <a:srgbClr val="000000"/>
                </a:solidFill>
                <a:latin typeface="Arial"/>
              </a:rPr>
              <a:t>“</a:t>
            </a:r>
            <a:r>
              <a:rPr b="1" lang="en-US" sz="2200">
                <a:solidFill>
                  <a:srgbClr val="000000"/>
                </a:solidFill>
                <a:latin typeface="Arial"/>
              </a:rPr>
              <a:t>ХОТ, СУУРИНЫ УС ХАНГАМЖ, АРИУТГАХ ТАТУУРГЫН АШИГЛАЛТЫН  ТУХАЙ ХУУЛЬ”-ИЙН ХЭРЭГЖИЛТЭД </a:t>
            </a:r>
            <a:endParaRPr/>
          </a:p>
          <a:p>
            <a:r>
              <a:rPr b="1" lang="en-US" sz="2200">
                <a:solidFill>
                  <a:srgbClr val="000000"/>
                </a:solidFill>
                <a:latin typeface="Arial"/>
              </a:rPr>
              <a:t>ХЯНАЛТ-ШИНЖИЛГЭЭ, ҮНЭЛГЭЭ ХИЙСЭН АЖЛЫН ТАЙЛАН</a:t>
            </a:r>
            <a:endParaRPr/>
          </a:p>
          <a:p>
            <a:pPr algn="ctr">
              <a:lnSpc>
                <a:spcPct val="100000"/>
              </a:lnSpc>
            </a:pP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304920" y="1600200"/>
            <a:ext cx="8381160" cy="4952160"/>
          </a:xfrm>
          <a:prstGeom prst="rect">
            <a:avLst/>
          </a:prstGeom>
          <a:noFill/>
          <a:ln>
            <a:noFill/>
          </a:ln>
        </p:spPr>
        <p:txBody>
          <a:bodyPr lIns="90000" rIns="90000" tIns="45000" bIns="45000"/>
          <a:p>
            <a:pPr algn="just">
              <a:lnSpc>
                <a:spcPct val="100000"/>
              </a:lnSpc>
            </a:pPr>
            <a:r>
              <a:rPr lang="en-US" sz="2600">
                <a:solidFill>
                  <a:srgbClr val="000000"/>
                </a:solidFill>
                <a:latin typeface="Arial"/>
              </a:rPr>
              <a:t>	</a:t>
            </a:r>
            <a:r>
              <a:rPr lang="en-US" sz="2600">
                <a:solidFill>
                  <a:srgbClr val="000000"/>
                </a:solidFill>
                <a:latin typeface="Arial"/>
              </a:rPr>
              <a:t>Хуулийн 188 заалтын 1-р бүлгийн нийтлэг үндэслэлийн 22, 3-р бүлгийн “Зохицуулах зөвлөл”-ийн 34, 4-р бүлгийн “Техникийн нөхцөл, тусгай зөвшөөрөл”-ийн 24, бүгд 80 заалт тодорхой хэмжээгээр хэрэгжиж байна.</a:t>
            </a:r>
            <a:endParaRPr/>
          </a:p>
          <a:p>
            <a:pPr algn="just">
              <a:lnSpc>
                <a:spcPct val="100000"/>
              </a:lnSpc>
            </a:pPr>
            <a:r>
              <a:rPr lang="en-US" sz="2600">
                <a:solidFill>
                  <a:srgbClr val="000000"/>
                </a:solidFill>
                <a:latin typeface="Arial"/>
              </a:rPr>
              <a:t>	</a:t>
            </a:r>
            <a:r>
              <a:rPr lang="en-US" sz="2600">
                <a:solidFill>
                  <a:srgbClr val="000000"/>
                </a:solidFill>
                <a:latin typeface="Arial"/>
              </a:rPr>
              <a:t>Үлдсэн 108 заалтын 40 гаруй хувь нь хангалтгүй, шинэчлэгдэх, 30 гаруй хувьд нь засвар, өөрчлөлт оруулах шаардлагатай байгааг үндэслэн хуульд нэмэлт, өөрчлөлт оруулах нь зүйтэй гэсэн дүгнэлт гарсан. /</a:t>
            </a:r>
            <a:r>
              <a:rPr b="1" lang="en-US" sz="2600">
                <a:solidFill>
                  <a:srgbClr val="000000"/>
                </a:solidFill>
                <a:latin typeface="Arial"/>
              </a:rPr>
              <a:t>Хяналт-шинжилгээ, үнэлгээ хийсэн ажлын тайлангаас</a:t>
            </a:r>
            <a:r>
              <a:rPr lang="en-US" sz="2600">
                <a:solidFill>
                  <a:srgbClr val="000000"/>
                </a:solidFill>
                <a:latin typeface="Arial"/>
              </a:rPr>
              <a:t>/</a:t>
            </a:r>
            <a:endParaRPr/>
          </a:p>
          <a:p>
            <a:pPr algn="just">
              <a:lnSpc>
                <a:spcPct val="100000"/>
              </a:lnSpc>
            </a:pPr>
            <a:endParaRPr/>
          </a:p>
          <a:p>
            <a:pPr algn="just">
              <a:lnSpc>
                <a:spcPct val="100000"/>
              </a:lnSpc>
            </a:pPr>
            <a:endParaRPr/>
          </a:p>
          <a:p>
            <a:pPr>
              <a:lnSpc>
                <a:spcPct val="100000"/>
              </a:lnSpc>
            </a:pPr>
            <a:endParaRPr/>
          </a:p>
        </p:txBody>
      </p:sp>
      <p:sp>
        <p:nvSpPr>
          <p:cNvPr id="91" name="CustomShape 2"/>
          <p:cNvSpPr/>
          <p:nvPr/>
        </p:nvSpPr>
        <p:spPr>
          <a:xfrm>
            <a:off x="228600" y="88920"/>
            <a:ext cx="8686080" cy="1370880"/>
          </a:xfrm>
          <a:prstGeom prst="rect">
            <a:avLst/>
          </a:prstGeom>
          <a:noFill/>
          <a:ln>
            <a:noFill/>
          </a:ln>
        </p:spPr>
        <p:txBody>
          <a:bodyPr lIns="0" rIns="0" tIns="45000" bIns="0" anchor="b"/>
          <a:p>
            <a:endParaRPr/>
          </a:p>
          <a:p>
            <a:endParaRPr/>
          </a:p>
          <a:p>
            <a:endParaRPr/>
          </a:p>
          <a:p>
            <a:endParaRPr/>
          </a:p>
          <a:p>
            <a:r>
              <a:rPr lang="en-US" sz="2200">
                <a:solidFill>
                  <a:srgbClr val="000000"/>
                </a:solidFill>
                <a:latin typeface="Arial"/>
              </a:rPr>
              <a:t>“</a:t>
            </a:r>
            <a:r>
              <a:rPr b="1" lang="en-US" sz="2200">
                <a:solidFill>
                  <a:srgbClr val="000000"/>
                </a:solidFill>
                <a:latin typeface="Arial"/>
              </a:rPr>
              <a:t>ХОТ, СУУРИНЫ УС ХАНГАМЖ, АРИУТГАХ ТАТУУРГЫН АШИГЛАЛТЫН  ТУХАЙ ХУУЛЬ”-ИЙН ХЭРЭГЖИЛТЭД </a:t>
            </a:r>
            <a:endParaRPr/>
          </a:p>
          <a:p>
            <a:r>
              <a:rPr b="1" lang="en-US" sz="2200">
                <a:solidFill>
                  <a:srgbClr val="000000"/>
                </a:solidFill>
                <a:latin typeface="Arial"/>
              </a:rPr>
              <a:t>ХЯНАЛТ-ШИНЖИЛГЭЭ, ҮНЭЛГЭЭ ХИЙСЭН АЖЛЫН ТАЙЛАН</a:t>
            </a:r>
            <a:endParaRPr/>
          </a:p>
          <a:p>
            <a:pPr algn="ctr">
              <a:lnSpc>
                <a:spcPct val="100000"/>
              </a:lnSpc>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304920" y="152280"/>
            <a:ext cx="8228880" cy="438120"/>
          </a:xfrm>
          <a:prstGeom prst="rect">
            <a:avLst/>
          </a:prstGeom>
          <a:noFill/>
          <a:ln>
            <a:noFill/>
          </a:ln>
        </p:spPr>
        <p:txBody>
          <a:bodyPr lIns="0" rIns="0" tIns="45000" bIns="0" anchor="b"/>
          <a:p>
            <a:pPr algn="ctr">
              <a:lnSpc>
                <a:spcPct val="100000"/>
              </a:lnSpc>
            </a:pPr>
            <a:r>
              <a:rPr b="1" lang="en-US" sz="2400">
                <a:solidFill>
                  <a:srgbClr val="000000"/>
                </a:solidFill>
                <a:latin typeface="Arial"/>
              </a:rPr>
              <a:t>ХУУЛЬД ТУСГАХ САНАЛУУД</a:t>
            </a:r>
            <a:endParaRPr/>
          </a:p>
        </p:txBody>
      </p:sp>
      <p:graphicFrame>
        <p:nvGraphicFramePr>
          <p:cNvPr id="93" name="Table 2"/>
          <p:cNvGraphicFramePr/>
          <p:nvPr/>
        </p:nvGraphicFramePr>
        <p:xfrm>
          <a:off x="152280" y="914400"/>
          <a:ext cx="8686080" cy="5637960"/>
        </p:xfrm>
        <a:graphic>
          <a:graphicData uri="http://schemas.openxmlformats.org/drawingml/2006/table">
            <a:tbl>
              <a:tblPr/>
              <a:tblGrid>
                <a:gridCol w="465120"/>
                <a:gridCol w="2851200"/>
                <a:gridCol w="3198240"/>
                <a:gridCol w="2171880"/>
              </a:tblGrid>
              <a:tr h="729360">
                <a:tc>
                  <a:txBody>
                    <a:bodyPr/>
                    <a:p>
                      <a:pPr algn="ctr">
                        <a:lnSpc>
                          <a:spcPct val="115000"/>
                        </a:lnSpc>
                      </a:pPr>
                      <a:r>
                        <a:rPr b="1" lang="en-US">
                          <a:solidFill>
                            <a:srgbClr val="ffffff"/>
                          </a:solidFill>
                          <a:latin typeface="Arial"/>
                          <a:ea typeface="Calibri"/>
                        </a:rPr>
                        <a:t>№</a:t>
                      </a:r>
                      <a:endParaRPr/>
                    </a:p>
                  </a:txBody>
                  <a:tcPr/>
                </a:tc>
                <a:tc>
                  <a:txBody>
                    <a:bodyPr/>
                    <a:p>
                      <a:pPr algn="ctr">
                        <a:lnSpc>
                          <a:spcPct val="115000"/>
                        </a:lnSpc>
                      </a:pPr>
                      <a:r>
                        <a:rPr b="1" lang="en-US">
                          <a:solidFill>
                            <a:srgbClr val="ffffff"/>
                          </a:solidFill>
                          <a:latin typeface="Arial"/>
                          <a:ea typeface="Calibri"/>
                        </a:rPr>
                        <a:t>Одоогийн зүйл, заалт</a:t>
                      </a:r>
                      <a:endParaRPr/>
                    </a:p>
                  </a:txBody>
                  <a:tcPr/>
                </a:tc>
                <a:tc>
                  <a:txBody>
                    <a:bodyPr/>
                    <a:p>
                      <a:pPr algn="ctr">
                        <a:lnSpc>
                          <a:spcPct val="115000"/>
                        </a:lnSpc>
                      </a:pPr>
                      <a:r>
                        <a:rPr b="1" lang="en-US">
                          <a:solidFill>
                            <a:srgbClr val="ffffff"/>
                          </a:solidFill>
                          <a:latin typeface="Arial"/>
                          <a:ea typeface="Calibri"/>
                        </a:rPr>
                        <a:t>Нэмэлт өөрчлөлт оруулах санал</a:t>
                      </a:r>
                      <a:endParaRPr/>
                    </a:p>
                  </a:txBody>
                  <a:tcPr/>
                </a:tc>
                <a:tc>
                  <a:txBody>
                    <a:bodyPr/>
                    <a:p>
                      <a:pPr algn="ctr">
                        <a:lnSpc>
                          <a:spcPct val="115000"/>
                        </a:lnSpc>
                      </a:pPr>
                      <a:r>
                        <a:rPr b="1" lang="en-US">
                          <a:solidFill>
                            <a:srgbClr val="ffffff"/>
                          </a:solidFill>
                          <a:latin typeface="Arial"/>
                          <a:ea typeface="Calibri"/>
                        </a:rPr>
                        <a:t>Тайлбар, тодруулга</a:t>
                      </a:r>
                      <a:endParaRPr/>
                    </a:p>
                  </a:txBody>
                  <a:tcPr/>
                </a:tc>
              </a:tr>
              <a:tr h="1418400">
                <a:tc>
                  <a:txBody>
                    <a:bodyPr/>
                    <a:p>
                      <a:pPr algn="ctr">
                        <a:lnSpc>
                          <a:spcPct val="115000"/>
                        </a:lnSpc>
                      </a:pPr>
                      <a:r>
                        <a:rPr lang="en-US" sz="1400">
                          <a:solidFill>
                            <a:srgbClr val="000000"/>
                          </a:solidFill>
                          <a:latin typeface="Arial"/>
                          <a:ea typeface="Calibri"/>
                        </a:rPr>
                        <a:t>1.</a:t>
                      </a:r>
                      <a:endParaRPr/>
                    </a:p>
                  </a:txBody>
                  <a:tcPr/>
                </a:tc>
                <a:tc>
                  <a:txBody>
                    <a:bodyPr/>
                    <a:p>
                      <a:pPr algn="just">
                        <a:lnSpc>
                          <a:spcPct val="100000"/>
                        </a:lnSpc>
                      </a:pPr>
                      <a:r>
                        <a:rPr lang="en-US" sz="1400">
                          <a:solidFill>
                            <a:srgbClr val="000000"/>
                          </a:solidFill>
                          <a:latin typeface="Arial"/>
                          <a:ea typeface="Times New Roman"/>
                        </a:rPr>
                        <a:t>3.1.12. “хамгаалалтын болон эрүүл ахуйн бүс” гэж Усны тухай хуулийн 3.1.</a:t>
                      </a:r>
                      <a:r>
                        <a:rPr b="1" lang="en-US" sz="1400">
                          <a:solidFill>
                            <a:srgbClr val="000000"/>
                          </a:solidFill>
                          <a:latin typeface="Arial"/>
                          <a:ea typeface="Times New Roman"/>
                        </a:rPr>
                        <a:t>4</a:t>
                      </a:r>
                      <a:r>
                        <a:rPr lang="en-US" sz="1400">
                          <a:solidFill>
                            <a:srgbClr val="000000"/>
                          </a:solidFill>
                          <a:latin typeface="Arial"/>
                          <a:ea typeface="Times New Roman"/>
                        </a:rPr>
                        <a:t>, 3.1.</a:t>
                      </a:r>
                      <a:r>
                        <a:rPr b="1" lang="en-US" sz="1400">
                          <a:solidFill>
                            <a:srgbClr val="000000"/>
                          </a:solidFill>
                          <a:latin typeface="Arial"/>
                          <a:ea typeface="Times New Roman"/>
                        </a:rPr>
                        <a:t>5</a:t>
                      </a:r>
                      <a:r>
                        <a:rPr lang="en-US" sz="1400">
                          <a:solidFill>
                            <a:srgbClr val="000000"/>
                          </a:solidFill>
                          <a:latin typeface="Arial"/>
                          <a:ea typeface="Times New Roman"/>
                        </a:rPr>
                        <a:t>-д заасныг;</a:t>
                      </a:r>
                      <a:endParaRPr/>
                    </a:p>
                  </a:txBody>
                  <a:tcPr/>
                </a:tc>
                <a:tc>
                  <a:txBody>
                    <a:bodyPr/>
                    <a:p>
                      <a:pPr algn="just">
                        <a:lnSpc>
                          <a:spcPct val="100000"/>
                        </a:lnSpc>
                      </a:pPr>
                      <a:r>
                        <a:rPr lang="en-US" sz="1400">
                          <a:solidFill>
                            <a:srgbClr val="000000"/>
                          </a:solidFill>
                          <a:latin typeface="Arial"/>
                          <a:ea typeface="Times New Roman"/>
                        </a:rPr>
                        <a:t>3.1.12. “хамгаалалтын болон эрүүл ахуйн бүс” гэж Усны тухай хуулийн 3.1.</a:t>
                      </a:r>
                      <a:r>
                        <a:rPr b="1" lang="en-US" sz="1400">
                          <a:solidFill>
                            <a:srgbClr val="000000"/>
                          </a:solidFill>
                          <a:latin typeface="Arial"/>
                          <a:ea typeface="Times New Roman"/>
                        </a:rPr>
                        <a:t>9</a:t>
                      </a:r>
                      <a:r>
                        <a:rPr lang="en-US" sz="1400">
                          <a:solidFill>
                            <a:srgbClr val="000000"/>
                          </a:solidFill>
                          <a:latin typeface="Arial"/>
                          <a:ea typeface="Times New Roman"/>
                        </a:rPr>
                        <a:t>, 3.1.</a:t>
                      </a:r>
                      <a:r>
                        <a:rPr b="1" lang="en-US" sz="1400">
                          <a:solidFill>
                            <a:srgbClr val="000000"/>
                          </a:solidFill>
                          <a:latin typeface="Arial"/>
                          <a:ea typeface="Times New Roman"/>
                        </a:rPr>
                        <a:t>10</a:t>
                      </a:r>
                      <a:r>
                        <a:rPr lang="en-US" sz="1400">
                          <a:solidFill>
                            <a:srgbClr val="000000"/>
                          </a:solidFill>
                          <a:latin typeface="Arial"/>
                          <a:ea typeface="Times New Roman"/>
                        </a:rPr>
                        <a:t>-д заасныг;</a:t>
                      </a:r>
                      <a:endParaRPr/>
                    </a:p>
                  </a:txBody>
                  <a:tcPr/>
                </a:tc>
                <a:tc>
                  <a:txBody>
                    <a:bodyPr/>
                    <a:p>
                      <a:pPr algn="just">
                        <a:lnSpc>
                          <a:spcPct val="115000"/>
                        </a:lnSpc>
                      </a:pPr>
                      <a:r>
                        <a:rPr lang="en-US" sz="1400">
                          <a:solidFill>
                            <a:srgbClr val="000000"/>
                          </a:solidFill>
                          <a:latin typeface="Arial"/>
                          <a:ea typeface="Calibri"/>
                        </a:rPr>
                        <a:t>Усны тухай хууль 2012.05.17-нд шинэч-лэн батлагдсан тул  зарим заалтуудын дугаар өөрчлөгдсөн. </a:t>
                      </a:r>
                      <a:endParaRPr/>
                    </a:p>
                  </a:txBody>
                  <a:tcPr/>
                </a:tc>
              </a:tr>
              <a:tr h="986760">
                <a:tc>
                  <a:txBody>
                    <a:bodyPr/>
                    <a:p>
                      <a:pPr algn="ctr">
                        <a:lnSpc>
                          <a:spcPct val="115000"/>
                        </a:lnSpc>
                      </a:pPr>
                      <a:r>
                        <a:rPr lang="en-US" sz="1400">
                          <a:solidFill>
                            <a:srgbClr val="000000"/>
                          </a:solidFill>
                          <a:latin typeface="Arial"/>
                          <a:ea typeface="Calibri"/>
                        </a:rPr>
                        <a:t>2.</a:t>
                      </a:r>
                      <a:endParaRPr/>
                    </a:p>
                  </a:txBody>
                  <a:tcPr/>
                </a:tc>
                <a:tc>
                  <a:txBody>
                    <a:bodyPr/>
                    <a:p>
                      <a:pPr algn="just">
                        <a:lnSpc>
                          <a:spcPct val="100000"/>
                        </a:lnSpc>
                      </a:pPr>
                      <a:r>
                        <a:rPr lang="en-US" sz="1400">
                          <a:solidFill>
                            <a:srgbClr val="000000"/>
                          </a:solidFill>
                          <a:latin typeface="Arial"/>
                          <a:ea typeface="Times New Roman"/>
                        </a:rPr>
                        <a:t>3.1.19. “Саарал ус” гэж ахуйн хэрэглээнээс гарсан бохир усыг;</a:t>
                      </a:r>
                      <a:endParaRPr/>
                    </a:p>
                  </a:txBody>
                  <a:tcPr/>
                </a:tc>
                <a:tc>
                  <a:txBody>
                    <a:bodyPr/>
                    <a:p>
                      <a:pPr algn="just">
                        <a:lnSpc>
                          <a:spcPct val="100000"/>
                        </a:lnSpc>
                      </a:pPr>
                      <a:r>
                        <a:rPr lang="en-US" sz="1400">
                          <a:solidFill>
                            <a:srgbClr val="000000"/>
                          </a:solidFill>
                          <a:latin typeface="Arial"/>
                          <a:ea typeface="Times New Roman"/>
                        </a:rPr>
                        <a:t>3.1.19. “Саарал ус” гэж ахуйн хэрэглээнээс гарсан </a:t>
                      </a:r>
                      <a:r>
                        <a:rPr b="1" lang="en-US" sz="1400">
                          <a:solidFill>
                            <a:srgbClr val="000000"/>
                          </a:solidFill>
                          <a:latin typeface="Arial"/>
                          <a:ea typeface="Times New Roman"/>
                        </a:rPr>
                        <a:t>ямар нэг ялгадасгүй ахуйн бохирдолтой</a:t>
                      </a:r>
                      <a:r>
                        <a:rPr lang="en-US" sz="1400">
                          <a:solidFill>
                            <a:srgbClr val="000000"/>
                          </a:solidFill>
                          <a:latin typeface="Arial"/>
                          <a:ea typeface="Times New Roman"/>
                        </a:rPr>
                        <a:t> усыг;</a:t>
                      </a:r>
                      <a:endParaRPr/>
                    </a:p>
                  </a:txBody>
                  <a:tcPr/>
                </a:tc>
                <a:tc>
                  <a:txBody>
                    <a:bodyPr/>
                    <a:p>
                      <a:pPr algn="just">
                        <a:lnSpc>
                          <a:spcPct val="115000"/>
                        </a:lnSpc>
                      </a:pPr>
                      <a:r>
                        <a:rPr lang="en-US" sz="1400">
                          <a:solidFill>
                            <a:srgbClr val="000000"/>
                          </a:solidFill>
                          <a:latin typeface="Arial"/>
                          <a:ea typeface="Calibri"/>
                        </a:rPr>
                        <a:t>MNS EN 12566-1:2011 стандартын 3.2-т заасан. </a:t>
                      </a:r>
                      <a:endParaRPr/>
                    </a:p>
                  </a:txBody>
                  <a:tcPr/>
                </a:tc>
              </a:tr>
              <a:tr h="493200">
                <a:tc>
                  <a:txBody>
                    <a:bodyPr/>
                    <a:p>
                      <a:pPr algn="ctr">
                        <a:lnSpc>
                          <a:spcPct val="115000"/>
                        </a:lnSpc>
                      </a:pPr>
                      <a:r>
                        <a:rPr lang="en-US" sz="1400">
                          <a:solidFill>
                            <a:srgbClr val="000000"/>
                          </a:solidFill>
                          <a:latin typeface="Arial"/>
                          <a:ea typeface="Calibri"/>
                        </a:rPr>
                        <a:t>3.</a:t>
                      </a:r>
                      <a:endParaRPr/>
                    </a:p>
                  </a:txBody>
                  <a:tcPr/>
                </a:tc>
                <a:tc>
                  <a:tcPr/>
                </a:tc>
                <a:tc>
                  <a:txBody>
                    <a:bodyPr/>
                    <a:p>
                      <a:pPr algn="just">
                        <a:lnSpc>
                          <a:spcPct val="100000"/>
                        </a:lnSpc>
                      </a:pPr>
                      <a:r>
                        <a:rPr lang="en-US" sz="1400">
                          <a:solidFill>
                            <a:srgbClr val="000000"/>
                          </a:solidFill>
                          <a:latin typeface="Arial"/>
                          <a:ea typeface="Times New Roman"/>
                        </a:rPr>
                        <a:t>“</a:t>
                      </a:r>
                      <a:r>
                        <a:rPr b="1" lang="en-US" sz="1400">
                          <a:solidFill>
                            <a:srgbClr val="000000"/>
                          </a:solidFill>
                          <a:latin typeface="Arial"/>
                          <a:ea typeface="Times New Roman"/>
                        </a:rPr>
                        <a:t>усны сав газар</a:t>
                      </a:r>
                      <a:r>
                        <a:rPr lang="en-US" sz="1400">
                          <a:solidFill>
                            <a:srgbClr val="000000"/>
                          </a:solidFill>
                          <a:latin typeface="Arial"/>
                          <a:ea typeface="Times New Roman"/>
                        </a:rPr>
                        <a:t>” Усны тухай хуулийн 3.1.</a:t>
                      </a:r>
                      <a:r>
                        <a:rPr b="1" lang="en-US" sz="1400">
                          <a:solidFill>
                            <a:srgbClr val="000000"/>
                          </a:solidFill>
                          <a:latin typeface="Arial"/>
                          <a:ea typeface="Times New Roman"/>
                        </a:rPr>
                        <a:t>3</a:t>
                      </a:r>
                      <a:r>
                        <a:rPr lang="en-US" sz="1400">
                          <a:solidFill>
                            <a:srgbClr val="000000"/>
                          </a:solidFill>
                          <a:latin typeface="Arial"/>
                          <a:ea typeface="Times New Roman"/>
                        </a:rPr>
                        <a:t>-д заасныг;</a:t>
                      </a:r>
                      <a:endParaRPr/>
                    </a:p>
                  </a:txBody>
                  <a:tcPr/>
                </a:tc>
                <a:tc>
                  <a:txBody>
                    <a:bodyPr/>
                    <a:p>
                      <a:pPr algn="just">
                        <a:lnSpc>
                          <a:spcPct val="115000"/>
                        </a:lnSpc>
                      </a:pPr>
                      <a:r>
                        <a:rPr lang="en-US" sz="1400">
                          <a:solidFill>
                            <a:srgbClr val="000000"/>
                          </a:solidFill>
                          <a:latin typeface="Arial"/>
                          <a:ea typeface="Calibri"/>
                        </a:rPr>
                        <a:t>Усны тухай хууль </a:t>
                      </a:r>
                      <a:endParaRPr/>
                    </a:p>
                  </a:txBody>
                  <a:tcPr/>
                </a:tc>
              </a:tr>
              <a:tr h="493200">
                <a:tc>
                  <a:txBody>
                    <a:bodyPr/>
                    <a:p>
                      <a:pPr algn="ctr">
                        <a:lnSpc>
                          <a:spcPct val="115000"/>
                        </a:lnSpc>
                      </a:pPr>
                      <a:r>
                        <a:rPr lang="en-US" sz="1400">
                          <a:solidFill>
                            <a:srgbClr val="000000"/>
                          </a:solidFill>
                          <a:latin typeface="Arial"/>
                          <a:ea typeface="Calibri"/>
                        </a:rPr>
                        <a:t>4.</a:t>
                      </a:r>
                      <a:endParaRPr/>
                    </a:p>
                  </a:txBody>
                  <a:tcPr/>
                </a:tc>
                <a:tc>
                  <a:tcPr/>
                </a:tc>
                <a:tc>
                  <a:txBody>
                    <a:bodyPr/>
                    <a:p>
                      <a:pPr algn="just">
                        <a:lnSpc>
                          <a:spcPct val="100000"/>
                        </a:lnSpc>
                      </a:pPr>
                      <a:r>
                        <a:rPr lang="en-US" sz="1400">
                          <a:solidFill>
                            <a:srgbClr val="000000"/>
                          </a:solidFill>
                          <a:latin typeface="Arial"/>
                          <a:ea typeface="Times New Roman"/>
                        </a:rPr>
                        <a:t>“</a:t>
                      </a:r>
                      <a:r>
                        <a:rPr b="1" lang="en-US" sz="1400">
                          <a:solidFill>
                            <a:srgbClr val="000000"/>
                          </a:solidFill>
                          <a:latin typeface="Arial"/>
                          <a:ea typeface="Times New Roman"/>
                        </a:rPr>
                        <a:t>усны сан бүхий газар</a:t>
                      </a:r>
                      <a:r>
                        <a:rPr lang="en-US" sz="1400">
                          <a:solidFill>
                            <a:srgbClr val="000000"/>
                          </a:solidFill>
                          <a:latin typeface="Arial"/>
                          <a:ea typeface="Times New Roman"/>
                        </a:rPr>
                        <a:t>” Усны тухай хуулийн 3.1.</a:t>
                      </a:r>
                      <a:r>
                        <a:rPr b="1" lang="en-US" sz="1400">
                          <a:solidFill>
                            <a:srgbClr val="000000"/>
                          </a:solidFill>
                          <a:latin typeface="Arial"/>
                          <a:ea typeface="Times New Roman"/>
                        </a:rPr>
                        <a:t>4</a:t>
                      </a:r>
                      <a:r>
                        <a:rPr lang="en-US" sz="1400">
                          <a:solidFill>
                            <a:srgbClr val="000000"/>
                          </a:solidFill>
                          <a:latin typeface="Arial"/>
                          <a:ea typeface="Times New Roman"/>
                        </a:rPr>
                        <a:t>-д заасныг;</a:t>
                      </a:r>
                      <a:endParaRPr/>
                    </a:p>
                  </a:txBody>
                  <a:tcPr/>
                </a:tc>
                <a:tc>
                  <a:txBody>
                    <a:bodyPr/>
                    <a:p>
                      <a:pPr algn="just">
                        <a:lnSpc>
                          <a:spcPct val="115000"/>
                        </a:lnSpc>
                      </a:pPr>
                      <a:r>
                        <a:rPr lang="en-US" sz="1400">
                          <a:solidFill>
                            <a:srgbClr val="000000"/>
                          </a:solidFill>
                          <a:latin typeface="Arial"/>
                          <a:ea typeface="Calibri"/>
                        </a:rPr>
                        <a:t>Усны тухай хууль</a:t>
                      </a:r>
                      <a:endParaRPr/>
                    </a:p>
                  </a:txBody>
                  <a:tcPr/>
                </a:tc>
              </a:tr>
              <a:tr h="851040">
                <a:tc>
                  <a:txBody>
                    <a:bodyPr/>
                    <a:p>
                      <a:pPr algn="ctr">
                        <a:lnSpc>
                          <a:spcPct val="115000"/>
                        </a:lnSpc>
                      </a:pPr>
                      <a:r>
                        <a:rPr lang="en-US" sz="1400">
                          <a:solidFill>
                            <a:srgbClr val="000000"/>
                          </a:solidFill>
                          <a:latin typeface="Arial"/>
                          <a:ea typeface="Calibri"/>
                        </a:rPr>
                        <a:t>5.</a:t>
                      </a:r>
                      <a:endParaRPr/>
                    </a:p>
                  </a:txBody>
                  <a:tcPr/>
                </a:tc>
                <a:tc>
                  <a:tcPr/>
                </a:tc>
                <a:tc>
                  <a:txBody>
                    <a:bodyPr/>
                    <a:p>
                      <a:pPr algn="just">
                        <a:lnSpc>
                          <a:spcPct val="115000"/>
                        </a:lnSpc>
                      </a:pPr>
                      <a:r>
                        <a:rPr lang="en-US" sz="1400">
                          <a:solidFill>
                            <a:srgbClr val="000000"/>
                          </a:solidFill>
                          <a:latin typeface="Arial"/>
                          <a:ea typeface="Calibri"/>
                        </a:rPr>
                        <a:t>“</a:t>
                      </a:r>
                      <a:r>
                        <a:rPr b="1" lang="en-US" sz="1400">
                          <a:solidFill>
                            <a:srgbClr val="000000"/>
                          </a:solidFill>
                          <a:latin typeface="Arial"/>
                          <a:ea typeface="Calibri"/>
                        </a:rPr>
                        <a:t>ус хангамжийн эх үүсвэр</a:t>
                      </a:r>
                      <a:r>
                        <a:rPr lang="en-US" sz="1400">
                          <a:solidFill>
                            <a:srgbClr val="000000"/>
                          </a:solidFill>
                          <a:latin typeface="Arial"/>
                          <a:ea typeface="Calibri"/>
                        </a:rPr>
                        <a:t>” гэж MNS 6279:2011 стандартын 4.2-т заасныг; </a:t>
                      </a:r>
                      <a:endParaRPr/>
                    </a:p>
                  </a:txBody>
                  <a:tcPr/>
                </a:tc>
                <a:tc>
                  <a:txBody>
                    <a:bodyPr/>
                    <a:p>
                      <a:pPr algn="just">
                        <a:lnSpc>
                          <a:spcPct val="115000"/>
                        </a:lnSpc>
                      </a:pPr>
                      <a:r>
                        <a:rPr lang="en-US" sz="1400">
                          <a:solidFill>
                            <a:srgbClr val="000000"/>
                          </a:solidFill>
                          <a:latin typeface="Arial"/>
                          <a:ea typeface="Calibri"/>
                        </a:rPr>
                        <a:t>MNS 6279:2011 стандартын 4.2-т заасан.</a:t>
                      </a:r>
                      <a:endParaRPr/>
                    </a:p>
                  </a:txBody>
                  <a:tcPr/>
                </a:tc>
              </a:tr>
              <a:tr h="666360">
                <a:tc>
                  <a:txBody>
                    <a:bodyPr/>
                    <a:p>
                      <a:pPr algn="ctr">
                        <a:lnSpc>
                          <a:spcPct val="115000"/>
                        </a:lnSpc>
                      </a:pPr>
                      <a:r>
                        <a:rPr lang="en-US" sz="1400">
                          <a:solidFill>
                            <a:srgbClr val="000000"/>
                          </a:solidFill>
                          <a:latin typeface="Arial"/>
                          <a:ea typeface="Calibri"/>
                        </a:rPr>
                        <a:t>6.</a:t>
                      </a:r>
                      <a:endParaRPr/>
                    </a:p>
                  </a:txBody>
                  <a:tcPr/>
                </a:tc>
                <a:tc>
                  <a:tcPr/>
                </a:tc>
                <a:tc>
                  <a:txBody>
                    <a:bodyPr/>
                    <a:p>
                      <a:pPr algn="just">
                        <a:lnSpc>
                          <a:spcPct val="100000"/>
                        </a:lnSpc>
                      </a:pPr>
                      <a:r>
                        <a:rPr lang="en-US" sz="1400">
                          <a:solidFill>
                            <a:srgbClr val="000000"/>
                          </a:solidFill>
                          <a:latin typeface="Arial"/>
                          <a:ea typeface="Times New Roman"/>
                        </a:rPr>
                        <a:t>Усны тухай хуулийн 3.1.21-3.1.33-д заасныг; </a:t>
                      </a:r>
                      <a:endParaRPr/>
                    </a:p>
                  </a:txBody>
                  <a:tcPr/>
                </a:tc>
                <a:tc>
                  <a:txBody>
                    <a:bodyPr/>
                    <a:p>
                      <a:pPr algn="just">
                        <a:lnSpc>
                          <a:spcPct val="115000"/>
                        </a:lnSpc>
                      </a:pPr>
                      <a:r>
                        <a:rPr lang="en-US" sz="1400">
                          <a:solidFill>
                            <a:srgbClr val="000000"/>
                          </a:solidFill>
                          <a:latin typeface="Arial"/>
                          <a:ea typeface="Calibri"/>
                        </a:rPr>
                        <a:t>Усны тухай хууль</a:t>
                      </a:r>
                      <a:endParaRPr/>
                    </a:p>
                  </a:txBody>
                  <a:tcPr/>
                </a:tc>
              </a:tr>
            </a:tbl>
          </a:graphicData>
        </a:graphic>
      </p:graphicFrame>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762120" y="228600"/>
            <a:ext cx="8228880" cy="438120"/>
          </a:xfrm>
          <a:prstGeom prst="rect">
            <a:avLst/>
          </a:prstGeom>
          <a:noFill/>
          <a:ln>
            <a:noFill/>
          </a:ln>
        </p:spPr>
        <p:txBody>
          <a:bodyPr lIns="0" rIns="0" tIns="45000" bIns="0" anchor="b"/>
          <a:p>
            <a:pPr algn="r">
              <a:lnSpc>
                <a:spcPct val="100000"/>
              </a:lnSpc>
            </a:pPr>
            <a:r>
              <a:rPr lang="en-US" sz="2400">
                <a:solidFill>
                  <a:srgbClr val="000000"/>
                </a:solidFill>
                <a:latin typeface="Arial"/>
              </a:rPr>
              <a:t>үргэлжлэл</a:t>
            </a:r>
            <a:endParaRPr/>
          </a:p>
        </p:txBody>
      </p:sp>
      <p:graphicFrame>
        <p:nvGraphicFramePr>
          <p:cNvPr id="95" name="Table 2"/>
          <p:cNvGraphicFramePr/>
          <p:nvPr/>
        </p:nvGraphicFramePr>
        <p:xfrm>
          <a:off x="304920" y="762120"/>
          <a:ext cx="8609760" cy="5599440"/>
        </p:xfrm>
        <a:graphic>
          <a:graphicData uri="http://schemas.openxmlformats.org/drawingml/2006/table">
            <a:tbl>
              <a:tblPr/>
              <a:tblGrid>
                <a:gridCol w="685800"/>
                <a:gridCol w="1981080"/>
                <a:gridCol w="3124080"/>
                <a:gridCol w="2819160"/>
              </a:tblGrid>
              <a:tr h="62496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1742040">
                <a:tc>
                  <a:txBody>
                    <a:bodyPr/>
                    <a:p>
                      <a:pPr algn="ctr">
                        <a:lnSpc>
                          <a:spcPct val="115000"/>
                        </a:lnSpc>
                      </a:pPr>
                      <a:r>
                        <a:rPr lang="en-US" sz="1400">
                          <a:solidFill>
                            <a:srgbClr val="000000"/>
                          </a:solidFill>
                          <a:latin typeface="Arial"/>
                          <a:ea typeface="Calibri"/>
                        </a:rPr>
                        <a:t>7.</a:t>
                      </a:r>
                      <a:endParaRPr/>
                    </a:p>
                  </a:txBody>
                  <a:tcPr/>
                </a:tc>
                <a:tc>
                  <a:tcPr/>
                </a:tc>
                <a:tc>
                  <a:txBody>
                    <a:bodyPr/>
                    <a:p>
                      <a:pPr algn="just">
                        <a:lnSpc>
                          <a:spcPct val="115000"/>
                        </a:lnSpc>
                      </a:pPr>
                      <a:r>
                        <a:rPr lang="en-US" sz="1400">
                          <a:solidFill>
                            <a:srgbClr val="000000"/>
                          </a:solidFill>
                          <a:latin typeface="Arial"/>
                          <a:ea typeface="Calibri"/>
                        </a:rPr>
                        <a:t>“</a:t>
                      </a:r>
                      <a:r>
                        <a:rPr b="1" lang="en-US" sz="1400">
                          <a:solidFill>
                            <a:srgbClr val="000000"/>
                          </a:solidFill>
                          <a:latin typeface="Arial"/>
                          <a:ea typeface="Calibri"/>
                        </a:rPr>
                        <a:t>индексжүүлэлт</a:t>
                      </a:r>
                      <a:r>
                        <a:rPr lang="en-US" sz="1400">
                          <a:solidFill>
                            <a:srgbClr val="000000"/>
                          </a:solidFill>
                          <a:latin typeface="Arial"/>
                          <a:ea typeface="Calibri"/>
                        </a:rPr>
                        <a:t>” гэж үйлчилгээний үнэ тарифыг цэвэр ус олборлох, боловсруулах, дамжуулах, түгээх, хангах, бохир ус татан зайлуулах, цэвэрлэх зардлын үндсэн хүчин зүйлсийн бодит өөрчлөлтөөс хамааруулан тооцож зохицуулахыг;</a:t>
                      </a:r>
                      <a:endParaRPr/>
                    </a:p>
                  </a:txBody>
                  <a:tcPr/>
                </a:tc>
                <a:tc>
                  <a:txBody>
                    <a:bodyPr/>
                    <a:p>
                      <a:pPr algn="just">
                        <a:lnSpc>
                          <a:spcPct val="115000"/>
                        </a:lnSpc>
                      </a:pPr>
                      <a:r>
                        <a:rPr lang="en-US" sz="1400">
                          <a:solidFill>
                            <a:srgbClr val="000000"/>
                          </a:solidFill>
                          <a:latin typeface="Arial"/>
                          <a:ea typeface="Calibri"/>
                        </a:rPr>
                        <a:t>Үнэ, тарифыг зах зээлийн үнийн өсөлт, инфляцтай уялдуулах, аж ахуйн нэгж, байгууллагын тогтвортой үйл ажиллагааг хангах үндсэн нөхцөлийг бүрдүүлнэ. </a:t>
                      </a:r>
                      <a:endParaRPr/>
                    </a:p>
                  </a:txBody>
                  <a:tcPr/>
                </a:tc>
              </a:tr>
              <a:tr h="624960">
                <a:tc>
                  <a:txBody>
                    <a:bodyPr/>
                    <a:p>
                      <a:pPr algn="ctr">
                        <a:lnSpc>
                          <a:spcPct val="115000"/>
                        </a:lnSpc>
                      </a:pPr>
                      <a:r>
                        <a:rPr lang="en-US" sz="1400">
                          <a:solidFill>
                            <a:srgbClr val="000000"/>
                          </a:solidFill>
                          <a:latin typeface="Arial"/>
                          <a:ea typeface="Calibri"/>
                        </a:rPr>
                        <a:t>8.</a:t>
                      </a:r>
                      <a:endParaRPr/>
                    </a:p>
                  </a:txBody>
                  <a:tcPr/>
                </a:tc>
                <a:tc>
                  <a:tcPr/>
                </a:tc>
                <a:tc>
                  <a:txBody>
                    <a:bodyPr/>
                    <a:p>
                      <a:pPr algn="just">
                        <a:lnSpc>
                          <a:spcPct val="115000"/>
                        </a:lnSpc>
                      </a:pPr>
                      <a:r>
                        <a:rPr lang="en-US" sz="1400">
                          <a:solidFill>
                            <a:srgbClr val="000000"/>
                          </a:solidFill>
                          <a:latin typeface="Arial"/>
                          <a:ea typeface="Calibri"/>
                        </a:rPr>
                        <a:t>“</a:t>
                      </a:r>
                      <a:r>
                        <a:rPr b="1" lang="en-US" sz="1400">
                          <a:solidFill>
                            <a:srgbClr val="000000"/>
                          </a:solidFill>
                          <a:latin typeface="Arial"/>
                          <a:ea typeface="Calibri"/>
                        </a:rPr>
                        <a:t>бохир ус</a:t>
                      </a:r>
                      <a:r>
                        <a:rPr lang="en-US" sz="1400">
                          <a:solidFill>
                            <a:srgbClr val="000000"/>
                          </a:solidFill>
                          <a:latin typeface="Arial"/>
                          <a:ea typeface="Calibri"/>
                        </a:rPr>
                        <a:t>” гэж MNS 6279:2011 стандартын 5.5-д заасныг;</a:t>
                      </a:r>
                      <a:endParaRPr/>
                    </a:p>
                  </a:txBody>
                  <a:tcPr/>
                </a:tc>
                <a:tc>
                  <a:txBody>
                    <a:bodyPr/>
                    <a:p>
                      <a:pPr algn="just">
                        <a:lnSpc>
                          <a:spcPct val="115000"/>
                        </a:lnSpc>
                      </a:pPr>
                      <a:r>
                        <a:rPr lang="en-US" sz="1400">
                          <a:solidFill>
                            <a:srgbClr val="000000"/>
                          </a:solidFill>
                          <a:latin typeface="Arial"/>
                          <a:ea typeface="Calibri"/>
                        </a:rPr>
                        <a:t>MNS 6279:2011 стандартын 5.5-д заасан.</a:t>
                      </a:r>
                      <a:endParaRPr/>
                    </a:p>
                  </a:txBody>
                  <a:tcPr/>
                </a:tc>
              </a:tr>
              <a:tr h="939600">
                <a:tc>
                  <a:txBody>
                    <a:bodyPr/>
                    <a:p>
                      <a:pPr algn="ctr">
                        <a:lnSpc>
                          <a:spcPct val="115000"/>
                        </a:lnSpc>
                      </a:pPr>
                      <a:r>
                        <a:rPr lang="en-US" sz="1400">
                          <a:solidFill>
                            <a:srgbClr val="000000"/>
                          </a:solidFill>
                          <a:latin typeface="Arial"/>
                          <a:ea typeface="Calibri"/>
                        </a:rPr>
                        <a:t>9.</a:t>
                      </a:r>
                      <a:endParaRPr/>
                    </a:p>
                  </a:txBody>
                  <a:tcPr/>
                </a:tc>
                <a:tc>
                  <a:tcPr/>
                </a:tc>
                <a:tc>
                  <a:txBody>
                    <a:bodyPr/>
                    <a:p>
                      <a:pPr algn="just">
                        <a:lnSpc>
                          <a:spcPct val="115000"/>
                        </a:lnSpc>
                      </a:pPr>
                      <a:r>
                        <a:rPr lang="en-US" sz="1400">
                          <a:solidFill>
                            <a:srgbClr val="000000"/>
                          </a:solidFill>
                          <a:latin typeface="Arial"/>
                          <a:ea typeface="Calibri"/>
                        </a:rPr>
                        <a:t>“</a:t>
                      </a:r>
                      <a:r>
                        <a:rPr b="1" lang="en-US" sz="1400">
                          <a:solidFill>
                            <a:srgbClr val="000000"/>
                          </a:solidFill>
                          <a:latin typeface="Arial"/>
                          <a:ea typeface="Calibri"/>
                        </a:rPr>
                        <a:t>хөгжлийн бодлогын баримт бичиг</a:t>
                      </a:r>
                      <a:r>
                        <a:rPr lang="en-US" sz="1400">
                          <a:solidFill>
                            <a:srgbClr val="000000"/>
                          </a:solidFill>
                          <a:latin typeface="Arial"/>
                          <a:ea typeface="Calibri"/>
                        </a:rPr>
                        <a:t>” гэж Хөгжлийн бодлого төлөвлөлтийн тухай хуулийн 4.1.12-д заасныг; </a:t>
                      </a:r>
                      <a:endParaRPr/>
                    </a:p>
                  </a:txBody>
                  <a:tcPr/>
                </a:tc>
                <a:tc>
                  <a:txBody>
                    <a:bodyPr/>
                    <a:p>
                      <a:pPr algn="just">
                        <a:lnSpc>
                          <a:spcPct val="115000"/>
                        </a:lnSpc>
                      </a:pPr>
                      <a:r>
                        <a:rPr lang="en-US" sz="1400">
                          <a:solidFill>
                            <a:srgbClr val="000000"/>
                          </a:solidFill>
                          <a:latin typeface="Arial"/>
                          <a:ea typeface="Calibri"/>
                        </a:rPr>
                        <a:t>Хөгжлийн бодлого төлөвлөлтийн тухай хууль</a:t>
                      </a:r>
                      <a:endParaRPr/>
                    </a:p>
                  </a:txBody>
                  <a:tcPr/>
                </a:tc>
              </a:tr>
              <a:tr h="1668240">
                <a:tc>
                  <a:txBody>
                    <a:bodyPr/>
                    <a:p>
                      <a:pPr algn="ctr">
                        <a:lnSpc>
                          <a:spcPct val="115000"/>
                        </a:lnSpc>
                      </a:pPr>
                      <a:r>
                        <a:rPr lang="en-US" sz="1400">
                          <a:solidFill>
                            <a:srgbClr val="000000"/>
                          </a:solidFill>
                          <a:latin typeface="Arial"/>
                          <a:ea typeface="Calibri"/>
                        </a:rPr>
                        <a:t>10.</a:t>
                      </a:r>
                      <a:endParaRPr/>
                    </a:p>
                  </a:txBody>
                  <a:tcPr/>
                </a:tc>
                <a:tc>
                  <a:txBody>
                    <a:bodyPr/>
                    <a:p>
                      <a:pPr algn="just">
                        <a:lnSpc>
                          <a:spcPct val="100000"/>
                        </a:lnSpc>
                      </a:pPr>
                      <a:r>
                        <a:rPr lang="en-US" sz="1400">
                          <a:solidFill>
                            <a:srgbClr val="000000"/>
                          </a:solidFill>
                          <a:latin typeface="Arial"/>
                          <a:ea typeface="Times New Roman"/>
                        </a:rPr>
                        <a:t>4 дүгээр зүйл.Засгийн газрын бүрэн эрх</a:t>
                      </a:r>
                      <a:endParaRPr/>
                    </a:p>
                  </a:txBody>
                  <a:tcPr/>
                </a:tc>
                <a:tc>
                  <a:txBody>
                    <a:bodyPr/>
                    <a:p>
                      <a:pPr algn="just">
                        <a:lnSpc>
                          <a:spcPct val="115000"/>
                        </a:lnSpc>
                      </a:pPr>
                      <a:r>
                        <a:rPr b="1" lang="en-US" sz="1400">
                          <a:solidFill>
                            <a:srgbClr val="000000"/>
                          </a:solidFill>
                          <a:latin typeface="Arial"/>
                          <a:ea typeface="Calibri"/>
                        </a:rPr>
                        <a:t>4.1.5. ус хангамж, ариутгах татуургын ашиглалт, үйлчилгээний байгууллагуудын бүтэц, зохион байгуулалтын жишиг загварыг боловсруулж, батална. </a:t>
                      </a:r>
                      <a:endParaRPr/>
                    </a:p>
                  </a:txBody>
                  <a:tcPr/>
                </a:tc>
                <a:tc>
                  <a:txBody>
                    <a:bodyPr/>
                    <a:p>
                      <a:pPr algn="just">
                        <a:lnSpc>
                          <a:spcPct val="115000"/>
                        </a:lnSpc>
                      </a:pPr>
                      <a:r>
                        <a:rPr lang="en-US" sz="1400">
                          <a:solidFill>
                            <a:srgbClr val="000000"/>
                          </a:solidFill>
                          <a:latin typeface="Arial"/>
                          <a:ea typeface="Calibri"/>
                        </a:rPr>
                        <a:t>Хүн амыг стандартын шаардлагад нийцсэн ундны усаар хангах, хэрэглээнээс гарсан бохир усыг цэвэршүүлэн хүрээлэн буй орчныг бохирдлоос сэргийлэх онцгой обьект юм. </a:t>
                      </a:r>
                      <a:endParaRPr/>
                    </a:p>
                  </a:txBody>
                  <a:tcPr/>
                </a:tc>
              </a:tr>
            </a:tbl>
          </a:graphicData>
        </a:graphic>
      </p:graphicFrame>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609480" y="0"/>
            <a:ext cx="8228880" cy="438120"/>
          </a:xfrm>
          <a:prstGeom prst="rect">
            <a:avLst/>
          </a:prstGeom>
          <a:noFill/>
          <a:ln>
            <a:noFill/>
          </a:ln>
        </p:spPr>
        <p:txBody>
          <a:bodyPr lIns="0" rIns="0" tIns="45000" bIns="0" anchor="b"/>
          <a:p>
            <a:pPr algn="r">
              <a:lnSpc>
                <a:spcPct val="100000"/>
              </a:lnSpc>
            </a:pPr>
            <a:r>
              <a:rPr lang="en-US" sz="2400">
                <a:solidFill>
                  <a:srgbClr val="000000"/>
                </a:solidFill>
                <a:latin typeface="Arial"/>
              </a:rPr>
              <a:t>үргэлжлэл</a:t>
            </a:r>
            <a:endParaRPr/>
          </a:p>
        </p:txBody>
      </p:sp>
      <p:graphicFrame>
        <p:nvGraphicFramePr>
          <p:cNvPr id="97" name="Table 2"/>
          <p:cNvGraphicFramePr/>
          <p:nvPr/>
        </p:nvGraphicFramePr>
        <p:xfrm>
          <a:off x="304920" y="487800"/>
          <a:ext cx="8686080" cy="5872680"/>
        </p:xfrm>
        <a:graphic>
          <a:graphicData uri="http://schemas.openxmlformats.org/drawingml/2006/table">
            <a:tbl>
              <a:tblPr/>
              <a:tblGrid>
                <a:gridCol w="609480"/>
                <a:gridCol w="2514600"/>
                <a:gridCol w="3581280"/>
                <a:gridCol w="1981080"/>
              </a:tblGrid>
              <a:tr h="51228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1665360">
                <a:tc>
                  <a:txBody>
                    <a:bodyPr/>
                    <a:p>
                      <a:pPr algn="ctr">
                        <a:lnSpc>
                          <a:spcPct val="115000"/>
                        </a:lnSpc>
                      </a:pPr>
                      <a:r>
                        <a:rPr lang="en-US" sz="1400">
                          <a:solidFill>
                            <a:srgbClr val="000000"/>
                          </a:solidFill>
                          <a:latin typeface="Arial"/>
                          <a:ea typeface="Calibri"/>
                        </a:rPr>
                        <a:t>11.</a:t>
                      </a:r>
                      <a:endParaRPr/>
                    </a:p>
                  </a:txBody>
                  <a:tcPr/>
                </a:tc>
                <a:tc>
                  <a:txBody>
                    <a:bodyPr/>
                    <a:p>
                      <a:pPr algn="just">
                        <a:lnSpc>
                          <a:spcPct val="100000"/>
                        </a:lnSpc>
                      </a:pPr>
                      <a:r>
                        <a:rPr lang="en-US" sz="1400">
                          <a:solidFill>
                            <a:srgbClr val="000000"/>
                          </a:solidFill>
                          <a:latin typeface="Arial"/>
                          <a:ea typeface="Times New Roman"/>
                        </a:rPr>
                        <a:t>5.1.2.Усны тухай хуулийн 10.1.4-т заасны дагуу Монгол Улсын засаг захиргаа, нутаг дэвсгэрийн хэмжээнд батлагдсан гадаргын болон гүний усны экологи, эдийн засгийн үнэлгээг мөрдүүлэх;</a:t>
                      </a:r>
                      <a:endParaRPr/>
                    </a:p>
                  </a:txBody>
                  <a:tcPr/>
                </a:tc>
                <a:tc>
                  <a:txBody>
                    <a:bodyPr/>
                    <a:p>
                      <a:pPr algn="just">
                        <a:lnSpc>
                          <a:spcPct val="115000"/>
                        </a:lnSpc>
                      </a:pPr>
                      <a:r>
                        <a:rPr lang="en-US" sz="1400">
                          <a:solidFill>
                            <a:srgbClr val="000000"/>
                          </a:solidFill>
                          <a:latin typeface="Arial"/>
                          <a:ea typeface="Calibri"/>
                        </a:rPr>
                        <a:t>5.1.2.Усны тухай хуулийн </a:t>
                      </a:r>
                      <a:r>
                        <a:rPr b="1" lang="en-US" sz="1400">
                          <a:solidFill>
                            <a:srgbClr val="000000"/>
                          </a:solidFill>
                          <a:latin typeface="Arial"/>
                          <a:ea typeface="Calibri"/>
                        </a:rPr>
                        <a:t>10.1.19-т</a:t>
                      </a:r>
                      <a:r>
                        <a:rPr lang="en-US" sz="1400">
                          <a:solidFill>
                            <a:srgbClr val="000000"/>
                          </a:solidFill>
                          <a:latin typeface="Arial"/>
                          <a:ea typeface="Calibri"/>
                        </a:rPr>
                        <a:t> заасны дагуу Монгол Улсын засаг захиргаа, нутаг дэвсгэрийн хэмжээнд батлагдсан гадаргын болон гүний усны экологи, эдийн засгийн үнэлгээг мөрдүүлэх</a:t>
                      </a:r>
                      <a:endParaRPr/>
                    </a:p>
                  </a:txBody>
                  <a:tcPr/>
                </a:tc>
                <a:tc>
                  <a:txBody>
                    <a:bodyPr/>
                    <a:p>
                      <a:pPr algn="just">
                        <a:lnSpc>
                          <a:spcPct val="115000"/>
                        </a:lnSpc>
                      </a:pPr>
                      <a:r>
                        <a:rPr lang="en-US" sz="1400">
                          <a:solidFill>
                            <a:srgbClr val="000000"/>
                          </a:solidFill>
                          <a:latin typeface="Arial"/>
                          <a:ea typeface="Calibri"/>
                        </a:rPr>
                        <a:t>Усны тухай хууль 2012.05.17-нд шинэч-лэн батлагдсан тул  зарим заалтуудын дугаар өөрчлөгдсөн. </a:t>
                      </a:r>
                      <a:endParaRPr/>
                    </a:p>
                  </a:txBody>
                  <a:tcPr/>
                </a:tc>
              </a:tr>
              <a:tr h="1404720">
                <a:tc>
                  <a:txBody>
                    <a:bodyPr/>
                    <a:p>
                      <a:pPr algn="ctr">
                        <a:lnSpc>
                          <a:spcPct val="115000"/>
                        </a:lnSpc>
                      </a:pPr>
                      <a:r>
                        <a:rPr lang="en-US" sz="1400">
                          <a:solidFill>
                            <a:srgbClr val="000000"/>
                          </a:solidFill>
                          <a:latin typeface="Arial"/>
                          <a:ea typeface="Calibri"/>
                        </a:rPr>
                        <a:t>12.</a:t>
                      </a:r>
                      <a:endParaRPr/>
                    </a:p>
                  </a:txBody>
                  <a:tcPr/>
                </a:tc>
                <a:tc>
                  <a:tcPr/>
                </a:tc>
                <a:tc>
                  <a:txBody>
                    <a:bodyPr/>
                    <a:p>
                      <a:pPr algn="just">
                        <a:lnSpc>
                          <a:spcPct val="115000"/>
                        </a:lnSpc>
                      </a:pPr>
                      <a:r>
                        <a:rPr b="1" lang="en-US" sz="1400">
                          <a:solidFill>
                            <a:srgbClr val="000000"/>
                          </a:solidFill>
                          <a:latin typeface="Arial"/>
                          <a:ea typeface="Calibri"/>
                        </a:rPr>
                        <a:t>5.1.9.хөгжлийн бодлогын баримт бичигт тусгагдсан усны хангамж, хүртээмж, бохир ус ариутгах татуургын цэвэрлэх байгууламжийн талаарх төрөөс баримтлах бодлогыг хэрэгжүүлэх, </a:t>
                      </a:r>
                      <a:endParaRPr/>
                    </a:p>
                  </a:txBody>
                  <a:tcPr/>
                </a:tc>
                <a:tc>
                  <a:txBody>
                    <a:bodyPr/>
                    <a:p>
                      <a:pPr algn="just">
                        <a:lnSpc>
                          <a:spcPct val="115000"/>
                        </a:lnSpc>
                      </a:pPr>
                      <a:r>
                        <a:rPr lang="en-US" sz="1400">
                          <a:solidFill>
                            <a:srgbClr val="000000"/>
                          </a:solidFill>
                          <a:latin typeface="Arial"/>
                          <a:ea typeface="Calibri"/>
                        </a:rPr>
                        <a:t>Хөгжлийн бодлого төлөвлөлтийн тухай хуульд заасны дагуу</a:t>
                      </a:r>
                      <a:endParaRPr/>
                    </a:p>
                  </a:txBody>
                  <a:tcPr/>
                </a:tc>
              </a:tr>
              <a:tr h="832680">
                <a:tc>
                  <a:txBody>
                    <a:bodyPr/>
                    <a:p>
                      <a:pPr algn="ctr">
                        <a:lnSpc>
                          <a:spcPct val="115000"/>
                        </a:lnSpc>
                      </a:pPr>
                      <a:r>
                        <a:rPr lang="en-US" sz="1400">
                          <a:solidFill>
                            <a:srgbClr val="000000"/>
                          </a:solidFill>
                          <a:latin typeface="Arial"/>
                          <a:ea typeface="Calibri"/>
                        </a:rPr>
                        <a:t>13.</a:t>
                      </a:r>
                      <a:endParaRPr/>
                    </a:p>
                  </a:txBody>
                  <a:tcPr/>
                </a:tc>
                <a:tc>
                  <a:txBody>
                    <a:bodyPr/>
                    <a:p>
                      <a:pPr algn="just">
                        <a:lnSpc>
                          <a:spcPct val="100000"/>
                        </a:lnSpc>
                      </a:pPr>
                      <a:r>
                        <a:rPr lang="en-US" sz="1400">
                          <a:solidFill>
                            <a:srgbClr val="000000"/>
                          </a:solidFill>
                          <a:latin typeface="Arial"/>
                          <a:ea typeface="Times New Roman"/>
                        </a:rPr>
                        <a:t>7 дугаар зүйл. Аймаг, нийслэлийн иргэдийн Төлөөлөгчдийн Хурлын бүрэн эрх</a:t>
                      </a:r>
                      <a:endParaRPr/>
                    </a:p>
                  </a:txBody>
                  <a:tcPr/>
                </a:tc>
                <a:tc>
                  <a:txBody>
                    <a:bodyPr/>
                    <a:p>
                      <a:pPr algn="just">
                        <a:lnSpc>
                          <a:spcPct val="100000"/>
                        </a:lnSpc>
                      </a:pPr>
                      <a:r>
                        <a:rPr lang="en-US" sz="1400">
                          <a:solidFill>
                            <a:srgbClr val="000000"/>
                          </a:solidFill>
                          <a:latin typeface="Arial"/>
                          <a:ea typeface="Times New Roman"/>
                        </a:rPr>
                        <a:t>7 дугаар зүйл. Аймаг, нийслэл, </a:t>
                      </a:r>
                      <a:r>
                        <a:rPr b="1" lang="en-US" sz="1400">
                          <a:solidFill>
                            <a:srgbClr val="000000"/>
                          </a:solidFill>
                          <a:latin typeface="Arial"/>
                          <a:ea typeface="Times New Roman"/>
                        </a:rPr>
                        <a:t>сум, дүүргийн </a:t>
                      </a:r>
                      <a:r>
                        <a:rPr lang="en-US" sz="1400">
                          <a:solidFill>
                            <a:srgbClr val="000000"/>
                          </a:solidFill>
                          <a:latin typeface="Arial"/>
                          <a:ea typeface="Times New Roman"/>
                        </a:rPr>
                        <a:t>иргэдийн Төлөөлөгчдийн Хурлын бүрэн эрх</a:t>
                      </a:r>
                      <a:endParaRPr/>
                    </a:p>
                  </a:txBody>
                  <a:tcPr/>
                </a:tc>
                <a:tc>
                  <a:tcPr/>
                </a:tc>
              </a:tr>
              <a:tr h="1458000">
                <a:tc>
                  <a:txBody>
                    <a:bodyPr/>
                    <a:p>
                      <a:pPr algn="ctr">
                        <a:lnSpc>
                          <a:spcPct val="115000"/>
                        </a:lnSpc>
                      </a:pPr>
                      <a:r>
                        <a:rPr lang="en-US" sz="1400">
                          <a:solidFill>
                            <a:srgbClr val="000000"/>
                          </a:solidFill>
                          <a:latin typeface="Arial"/>
                          <a:ea typeface="Calibri"/>
                        </a:rPr>
                        <a:t>14.</a:t>
                      </a:r>
                      <a:endParaRPr/>
                    </a:p>
                  </a:txBody>
                  <a:tcPr/>
                </a:tc>
                <a:tc>
                  <a:txBody>
                    <a:bodyPr/>
                    <a:p>
                      <a:pPr algn="just">
                        <a:lnSpc>
                          <a:spcPct val="100000"/>
                        </a:lnSpc>
                      </a:pPr>
                      <a:r>
                        <a:rPr lang="en-US" sz="1400">
                          <a:solidFill>
                            <a:srgbClr val="000000"/>
                          </a:solidFill>
                          <a:latin typeface="Arial"/>
                          <a:ea typeface="Times New Roman"/>
                        </a:rPr>
                        <a:t>7.1. Аймаг, нийслэлийн иргэдийн Төлөөлөгчдийн Хурал хот, суурины ус хангамж, ариутгах татуургын ашиглалтын талаар дараах бүрэн эрхийг хэрэгжүүлнэ:</a:t>
                      </a:r>
                      <a:endParaRPr/>
                    </a:p>
                  </a:txBody>
                  <a:tcPr/>
                </a:tc>
                <a:tc>
                  <a:txBody>
                    <a:bodyPr/>
                    <a:p>
                      <a:pPr algn="just">
                        <a:lnSpc>
                          <a:spcPct val="100000"/>
                        </a:lnSpc>
                      </a:pPr>
                      <a:r>
                        <a:rPr lang="en-US" sz="1400">
                          <a:solidFill>
                            <a:srgbClr val="000000"/>
                          </a:solidFill>
                          <a:latin typeface="Arial"/>
                          <a:ea typeface="Times New Roman"/>
                        </a:rPr>
                        <a:t>7.1. Аймаг, нийслэл, </a:t>
                      </a:r>
                      <a:r>
                        <a:rPr b="1" lang="en-US" sz="1400">
                          <a:solidFill>
                            <a:srgbClr val="000000"/>
                          </a:solidFill>
                          <a:latin typeface="Arial"/>
                          <a:ea typeface="Times New Roman"/>
                        </a:rPr>
                        <a:t>сум дүүргийн</a:t>
                      </a:r>
                      <a:r>
                        <a:rPr lang="en-US" sz="1400">
                          <a:solidFill>
                            <a:srgbClr val="000000"/>
                          </a:solidFill>
                          <a:latin typeface="Arial"/>
                          <a:ea typeface="Times New Roman"/>
                        </a:rPr>
                        <a:t> иргэдийн Төлөөлөгчдийн Хурал хот, суурины ус хангамж, ариутгах татуургын ашиглалтын талаар дараах бүрэн эрхийг хэрэгжүүлнэ:</a:t>
                      </a:r>
                      <a:endParaRPr/>
                    </a:p>
                  </a:txBody>
                  <a:tcPr/>
                </a:tc>
                <a:tc>
                  <a:tcPr/>
                </a:tc>
              </a:tr>
            </a:tbl>
          </a:graphicData>
        </a:graphic>
      </p:graphicFrame>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graphicFrame>
        <p:nvGraphicFramePr>
          <p:cNvPr id="98" name="Table 1"/>
          <p:cNvGraphicFramePr/>
          <p:nvPr/>
        </p:nvGraphicFramePr>
        <p:xfrm>
          <a:off x="365760" y="365760"/>
          <a:ext cx="8548920" cy="6035040"/>
        </p:xfrm>
        <a:graphic>
          <a:graphicData uri="http://schemas.openxmlformats.org/drawingml/2006/table">
            <a:tbl>
              <a:tblPr/>
              <a:tblGrid>
                <a:gridCol w="693000"/>
                <a:gridCol w="2541600"/>
                <a:gridCol w="3080520"/>
                <a:gridCol w="2233800"/>
              </a:tblGrid>
              <a:tr h="808200">
                <a:tc>
                  <a:txBody>
                    <a:bodyPr/>
                    <a:p>
                      <a:pPr algn="ctr">
                        <a:lnSpc>
                          <a:spcPct val="115000"/>
                        </a:lnSpc>
                      </a:pPr>
                      <a:r>
                        <a:rPr b="1" lang="en-US" sz="1600">
                          <a:solidFill>
                            <a:srgbClr val="ffffff"/>
                          </a:solidFill>
                          <a:latin typeface="Arial"/>
                          <a:ea typeface="Calibri"/>
                        </a:rPr>
                        <a:t>№</a:t>
                      </a:r>
                      <a:endParaRPr/>
                    </a:p>
                  </a:txBody>
                  <a:tcPr/>
                </a:tc>
                <a:tc>
                  <a:txBody>
                    <a:bodyPr/>
                    <a:p>
                      <a:pPr algn="ctr">
                        <a:lnSpc>
                          <a:spcPct val="115000"/>
                        </a:lnSpc>
                      </a:pPr>
                      <a:r>
                        <a:rPr b="1" lang="en-US" sz="1600">
                          <a:solidFill>
                            <a:srgbClr val="ffffff"/>
                          </a:solidFill>
                          <a:latin typeface="Arial"/>
                          <a:ea typeface="Calibri"/>
                        </a:rPr>
                        <a:t>Одоогийн зүйл, заалт</a:t>
                      </a:r>
                      <a:endParaRPr/>
                    </a:p>
                  </a:txBody>
                  <a:tcPr/>
                </a:tc>
                <a:tc>
                  <a:txBody>
                    <a:bodyPr/>
                    <a:p>
                      <a:pPr algn="ctr">
                        <a:lnSpc>
                          <a:spcPct val="115000"/>
                        </a:lnSpc>
                      </a:pPr>
                      <a:r>
                        <a:rPr b="1" lang="en-US" sz="1600">
                          <a:solidFill>
                            <a:srgbClr val="ffffff"/>
                          </a:solidFill>
                          <a:latin typeface="Arial"/>
                          <a:ea typeface="Calibri"/>
                        </a:rPr>
                        <a:t>Нэмэлт өөрчлөлт оруулах санал</a:t>
                      </a:r>
                      <a:endParaRPr/>
                    </a:p>
                  </a:txBody>
                  <a:tcPr/>
                </a:tc>
                <a:tc>
                  <a:txBody>
                    <a:bodyPr/>
                    <a:p>
                      <a:pPr algn="ctr">
                        <a:lnSpc>
                          <a:spcPct val="115000"/>
                        </a:lnSpc>
                      </a:pPr>
                      <a:r>
                        <a:rPr b="1" lang="en-US" sz="1600">
                          <a:solidFill>
                            <a:srgbClr val="ffffff"/>
                          </a:solidFill>
                          <a:latin typeface="Arial"/>
                          <a:ea typeface="Calibri"/>
                        </a:rPr>
                        <a:t>Тайлбар, тодруулга</a:t>
                      </a:r>
                      <a:endParaRPr/>
                    </a:p>
                  </a:txBody>
                  <a:tcPr/>
                </a:tc>
              </a:tr>
              <a:tr h="1787760">
                <a:tc>
                  <a:txBody>
                    <a:bodyPr/>
                    <a:p>
                      <a:pPr algn="ctr">
                        <a:lnSpc>
                          <a:spcPct val="115000"/>
                        </a:lnSpc>
                      </a:pPr>
                      <a:r>
                        <a:rPr lang="en-US" sz="1400">
                          <a:solidFill>
                            <a:srgbClr val="000000"/>
                          </a:solidFill>
                          <a:latin typeface="Arial"/>
                          <a:ea typeface="Calibri"/>
                        </a:rPr>
                        <a:t>15.</a:t>
                      </a:r>
                      <a:endParaRPr/>
                    </a:p>
                  </a:txBody>
                  <a:tcPr/>
                </a:tc>
                <a:tc>
                  <a:txBody>
                    <a:bodyPr/>
                    <a:p>
                      <a:pPr algn="just">
                        <a:lnSpc>
                          <a:spcPct val="100000"/>
                        </a:lnSpc>
                      </a:pPr>
                      <a:r>
                        <a:rPr lang="en-US" sz="1400">
                          <a:solidFill>
                            <a:srgbClr val="000000"/>
                          </a:solidFill>
                          <a:latin typeface="Arial"/>
                          <a:ea typeface="Times New Roman"/>
                        </a:rPr>
                        <a:t>7.1.1. нутаг дэвсгэрийнхээ хэмжээнд ус хангамж, ариутгах татуургыг хөгжүүлэх бодлого боловсруулан, биелэлтэд хяналт тавих, энэ талаар Засаг даргын тайланг хэлэлцэж, дүгнэлт  өгөх;</a:t>
                      </a:r>
                      <a:endParaRPr/>
                    </a:p>
                  </a:txBody>
                  <a:tcPr/>
                </a:tc>
                <a:tc>
                  <a:txBody>
                    <a:bodyPr/>
                    <a:p>
                      <a:pPr algn="just">
                        <a:lnSpc>
                          <a:spcPct val="100000"/>
                        </a:lnSpc>
                      </a:pPr>
                      <a:r>
                        <a:rPr lang="en-US" sz="1400">
                          <a:solidFill>
                            <a:srgbClr val="000000"/>
                          </a:solidFill>
                          <a:latin typeface="Arial"/>
                          <a:ea typeface="Times New Roman"/>
                        </a:rPr>
                        <a:t>7.1.1. нутаг дэвсгэрийнхээ хэмжээнд ус хангамж, ариутгах татуургыг хөгжүүлэх бодлого боловсруулан, биелэлтэд хяналт тавих, энэ талаар Засаг даргын тайланг хэлэлцэж, дүгнэлт </a:t>
                      </a:r>
                      <a:r>
                        <a:rPr b="1" lang="en-US" sz="1400">
                          <a:solidFill>
                            <a:srgbClr val="000000"/>
                          </a:solidFill>
                          <a:latin typeface="Arial"/>
                          <a:ea typeface="Times New Roman"/>
                        </a:rPr>
                        <a:t>өгөх, дүгнэлтийг Зохицуулах хороонд ирүүлэх</a:t>
                      </a:r>
                      <a:r>
                        <a:rPr lang="en-US" sz="1400">
                          <a:solidFill>
                            <a:srgbClr val="000000"/>
                          </a:solidFill>
                          <a:latin typeface="Arial"/>
                          <a:ea typeface="Times New Roman"/>
                        </a:rPr>
                        <a:t>;</a:t>
                      </a:r>
                      <a:endParaRPr/>
                    </a:p>
                  </a:txBody>
                  <a:tcPr/>
                </a:tc>
                <a:tc>
                  <a:tcPr/>
                </a:tc>
              </a:tr>
              <a:tr h="1341000">
                <a:tc>
                  <a:txBody>
                    <a:bodyPr/>
                    <a:p>
                      <a:pPr algn="ctr">
                        <a:lnSpc>
                          <a:spcPct val="115000"/>
                        </a:lnSpc>
                      </a:pPr>
                      <a:r>
                        <a:rPr lang="en-US" sz="1400">
                          <a:solidFill>
                            <a:srgbClr val="000000"/>
                          </a:solidFill>
                          <a:latin typeface="Arial"/>
                          <a:ea typeface="Calibri"/>
                        </a:rPr>
                        <a:t>16.</a:t>
                      </a:r>
                      <a:endParaRPr/>
                    </a:p>
                  </a:txBody>
                  <a:tcPr/>
                </a:tc>
                <a:tc>
                  <a:txBody>
                    <a:bodyPr/>
                    <a:p>
                      <a:pPr algn="just">
                        <a:lnSpc>
                          <a:spcPct val="100000"/>
                        </a:lnSpc>
                      </a:pPr>
                      <a:r>
                        <a:rPr lang="en-US" sz="1400">
                          <a:solidFill>
                            <a:srgbClr val="000000"/>
                          </a:solidFill>
                          <a:latin typeface="Arial"/>
                          <a:ea typeface="Times New Roman"/>
                        </a:rPr>
                        <a:t>7.1.2. ундны усны эх үүсвэр, шугам сүлжээний хамгаалалтын болон эрүүл ахуйн бүсийг тогтоох;</a:t>
                      </a:r>
                      <a:endParaRPr/>
                    </a:p>
                  </a:txBody>
                  <a:tcPr/>
                </a:tc>
                <a:tc>
                  <a:txBody>
                    <a:bodyPr/>
                    <a:p>
                      <a:pPr algn="just">
                        <a:lnSpc>
                          <a:spcPct val="100000"/>
                        </a:lnSpc>
                      </a:pPr>
                      <a:r>
                        <a:rPr lang="en-US" sz="1400">
                          <a:solidFill>
                            <a:srgbClr val="000000"/>
                          </a:solidFill>
                          <a:latin typeface="Arial"/>
                          <a:ea typeface="Times New Roman"/>
                        </a:rPr>
                        <a:t>7.1.2. ундны усны эх үүсвэр, шугам сүлжээний хамгаалалтын болон эрүүл ахуйн бүсийг тогтоож, </a:t>
                      </a:r>
                      <a:r>
                        <a:rPr b="1" lang="en-US" sz="1400">
                          <a:solidFill>
                            <a:srgbClr val="000000"/>
                          </a:solidFill>
                          <a:latin typeface="Arial"/>
                          <a:ea typeface="Times New Roman"/>
                        </a:rPr>
                        <a:t>хамгаалалтын зардлыг тухайн орон нутгийн төсвөөс санхүүжүүлэх</a:t>
                      </a:r>
                      <a:r>
                        <a:rPr lang="en-US" sz="1400">
                          <a:solidFill>
                            <a:srgbClr val="000000"/>
                          </a:solidFill>
                          <a:latin typeface="Arial"/>
                          <a:ea typeface="Times New Roman"/>
                        </a:rPr>
                        <a:t>;</a:t>
                      </a:r>
                      <a:endParaRPr/>
                    </a:p>
                  </a:txBody>
                  <a:tcPr/>
                </a:tc>
                <a:tc>
                  <a:txBody>
                    <a:bodyPr/>
                    <a:p>
                      <a:pPr algn="just">
                        <a:lnSpc>
                          <a:spcPct val="115000"/>
                        </a:lnSpc>
                      </a:pPr>
                      <a:r>
                        <a:rPr lang="en-US" sz="1400">
                          <a:solidFill>
                            <a:srgbClr val="000000"/>
                          </a:solidFill>
                          <a:latin typeface="Arial"/>
                        </a:rPr>
                        <a:t>Харуул хамгаалалтын зардлыг орон нутгийн төсөвт тусган санхүүжүүлэх</a:t>
                      </a:r>
                      <a:endParaRPr/>
                    </a:p>
                  </a:txBody>
                  <a:tcPr/>
                </a:tc>
              </a:tr>
              <a:tr h="808200">
                <a:tc>
                  <a:txBody>
                    <a:bodyPr/>
                    <a:p>
                      <a:pPr algn="ctr">
                        <a:lnSpc>
                          <a:spcPct val="115000"/>
                        </a:lnSpc>
                      </a:pPr>
                      <a:r>
                        <a:rPr lang="en-US" sz="1400">
                          <a:solidFill>
                            <a:srgbClr val="000000"/>
                          </a:solidFill>
                          <a:latin typeface="Arial"/>
                          <a:ea typeface="Calibri"/>
                        </a:rPr>
                        <a:t>17.</a:t>
                      </a:r>
                      <a:endParaRPr/>
                    </a:p>
                  </a:txBody>
                  <a:tcPr/>
                </a:tc>
                <a:tc>
                  <a:txBody>
                    <a:bodyPr/>
                    <a:p>
                      <a:pPr algn="just">
                        <a:lnSpc>
                          <a:spcPct val="100000"/>
                        </a:lnSpc>
                      </a:pPr>
                      <a:r>
                        <a:rPr lang="en-US" sz="1400">
                          <a:solidFill>
                            <a:srgbClr val="000000"/>
                          </a:solidFill>
                          <a:latin typeface="Arial"/>
                          <a:ea typeface="Times New Roman"/>
                        </a:rPr>
                        <a:t>8 дугаар зүйл. Аймаг, нийслэлийн Засаг даргын бүрэн эрх</a:t>
                      </a:r>
                      <a:endParaRPr/>
                    </a:p>
                  </a:txBody>
                  <a:tcPr/>
                </a:tc>
                <a:tc>
                  <a:txBody>
                    <a:bodyPr/>
                    <a:p>
                      <a:pPr algn="just">
                        <a:lnSpc>
                          <a:spcPct val="100000"/>
                        </a:lnSpc>
                      </a:pPr>
                      <a:r>
                        <a:rPr lang="en-US" sz="1400">
                          <a:solidFill>
                            <a:srgbClr val="000000"/>
                          </a:solidFill>
                          <a:latin typeface="Arial"/>
                          <a:ea typeface="Times New Roman"/>
                        </a:rPr>
                        <a:t>8 дугаар зүйл. Аймаг, нийслэл, </a:t>
                      </a:r>
                      <a:r>
                        <a:rPr b="1" lang="en-US" sz="1400">
                          <a:solidFill>
                            <a:srgbClr val="000000"/>
                          </a:solidFill>
                          <a:latin typeface="Arial"/>
                          <a:ea typeface="Times New Roman"/>
                        </a:rPr>
                        <a:t>сум, дүүргийн</a:t>
                      </a:r>
                      <a:r>
                        <a:rPr lang="en-US" sz="1400">
                          <a:solidFill>
                            <a:srgbClr val="000000"/>
                          </a:solidFill>
                          <a:latin typeface="Arial"/>
                          <a:ea typeface="Times New Roman"/>
                        </a:rPr>
                        <a:t> Засаг даргын бүрэн эрх</a:t>
                      </a:r>
                      <a:endParaRPr/>
                    </a:p>
                  </a:txBody>
                  <a:tcPr/>
                </a:tc>
                <a:tc>
                  <a:tcPr/>
                </a:tc>
              </a:tr>
              <a:tr h="1290600">
                <a:tc>
                  <a:txBody>
                    <a:bodyPr/>
                    <a:p>
                      <a:pPr algn="ctr">
                        <a:lnSpc>
                          <a:spcPct val="115000"/>
                        </a:lnSpc>
                      </a:pPr>
                      <a:r>
                        <a:rPr lang="en-US" sz="1400">
                          <a:solidFill>
                            <a:srgbClr val="000000"/>
                          </a:solidFill>
                          <a:latin typeface="Arial"/>
                          <a:ea typeface="Calibri"/>
                        </a:rPr>
                        <a:t>18.</a:t>
                      </a:r>
                      <a:endParaRPr/>
                    </a:p>
                  </a:txBody>
                  <a:tcPr/>
                </a:tc>
                <a:tc>
                  <a:txBody>
                    <a:bodyPr/>
                    <a:p>
                      <a:pPr algn="just">
                        <a:lnSpc>
                          <a:spcPct val="100000"/>
                        </a:lnSpc>
                      </a:pPr>
                      <a:r>
                        <a:rPr lang="en-US" sz="1400">
                          <a:solidFill>
                            <a:srgbClr val="000000"/>
                          </a:solidFill>
                          <a:latin typeface="Arial"/>
                          <a:ea typeface="Times New Roman"/>
                        </a:rPr>
                        <a:t>8.1.Аймаг, нийслэлийн Засаг дарга хот, суурины ус хангамж, ариутгах татуургын ашиглалтын талаар дараах бүрэн эрхийг хэрэгжүүлнэ:</a:t>
                      </a:r>
                      <a:endParaRPr/>
                    </a:p>
                  </a:txBody>
                  <a:tcPr/>
                </a:tc>
                <a:tc>
                  <a:txBody>
                    <a:bodyPr/>
                    <a:p>
                      <a:pPr algn="just">
                        <a:lnSpc>
                          <a:spcPct val="100000"/>
                        </a:lnSpc>
                      </a:pPr>
                      <a:r>
                        <a:rPr lang="en-US" sz="1400">
                          <a:solidFill>
                            <a:srgbClr val="000000"/>
                          </a:solidFill>
                          <a:latin typeface="Arial"/>
                          <a:ea typeface="Times New Roman"/>
                        </a:rPr>
                        <a:t>8.1.Аймаг, нийслэл, </a:t>
                      </a:r>
                      <a:r>
                        <a:rPr b="1" lang="en-US" sz="1400">
                          <a:solidFill>
                            <a:srgbClr val="000000"/>
                          </a:solidFill>
                          <a:latin typeface="Arial"/>
                          <a:ea typeface="Times New Roman"/>
                        </a:rPr>
                        <a:t>сум дүүргийн</a:t>
                      </a:r>
                      <a:r>
                        <a:rPr lang="en-US" sz="1400">
                          <a:solidFill>
                            <a:srgbClr val="000000"/>
                          </a:solidFill>
                          <a:latin typeface="Arial"/>
                          <a:ea typeface="Times New Roman"/>
                        </a:rPr>
                        <a:t> Засаг дарга хот, суурины ус хангамж, ариутгах татуургын ашиглалтын талаар дараах бүрэн эрхийг хэрэгжүүлнэ:</a:t>
                      </a:r>
                      <a:endParaRPr/>
                    </a:p>
                  </a:txBody>
                  <a:tcPr/>
                </a:tc>
                <a:tc>
                  <a:tcPr/>
                </a:tc>
              </a:tr>
            </a:tbl>
          </a:graphicData>
        </a:graphic>
      </p:graphicFrame>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